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5"/>
  </p:notesMasterIdLst>
  <p:sldIdLst>
    <p:sldId id="262" r:id="rId2"/>
    <p:sldId id="306" r:id="rId3"/>
    <p:sldId id="313" r:id="rId4"/>
    <p:sldId id="315" r:id="rId5"/>
    <p:sldId id="314" r:id="rId6"/>
    <p:sldId id="309" r:id="rId7"/>
    <p:sldId id="294" r:id="rId8"/>
    <p:sldId id="310" r:id="rId9"/>
    <p:sldId id="311" r:id="rId10"/>
    <p:sldId id="312" r:id="rId11"/>
    <p:sldId id="287" r:id="rId12"/>
    <p:sldId id="288" r:id="rId13"/>
    <p:sldId id="292" r:id="rId14"/>
    <p:sldId id="286" r:id="rId15"/>
    <p:sldId id="291" r:id="rId16"/>
    <p:sldId id="302" r:id="rId17"/>
    <p:sldId id="303" r:id="rId18"/>
    <p:sldId id="297" r:id="rId19"/>
    <p:sldId id="289" r:id="rId20"/>
    <p:sldId id="290" r:id="rId21"/>
    <p:sldId id="261" r:id="rId22"/>
    <p:sldId id="307" r:id="rId23"/>
    <p:sldId id="257" r:id="rId24"/>
    <p:sldId id="298" r:id="rId25"/>
    <p:sldId id="293" r:id="rId26"/>
    <p:sldId id="299" r:id="rId27"/>
    <p:sldId id="270" r:id="rId28"/>
    <p:sldId id="301" r:id="rId29"/>
    <p:sldId id="305" r:id="rId30"/>
    <p:sldId id="300" r:id="rId31"/>
    <p:sldId id="296" r:id="rId32"/>
    <p:sldId id="308" r:id="rId33"/>
    <p:sldId id="304" r:id="rId34"/>
  </p:sldIdLst>
  <p:sldSz cx="9144000" cy="5143500" type="screen16x9"/>
  <p:notesSz cx="6858000" cy="9144000"/>
  <p:embeddedFontLst>
    <p:embeddedFont>
      <p:font typeface="Hind" panose="02000000000000000000" pitchFamily="2" charset="77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7A"/>
    <a:srgbClr val="55CFE8"/>
    <a:srgbClr val="FF6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653FD1-8A3B-4E45-819D-2C8D35525604}">
  <a:tblStyle styleId="{3A653FD1-8A3B-4E45-819D-2C8D355256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/>
    <p:restoredTop sz="94673"/>
  </p:normalViewPr>
  <p:slideViewPr>
    <p:cSldViewPr snapToGrid="0" snapToObjects="1">
      <p:cViewPr varScale="1">
        <p:scale>
          <a:sx n="180" d="100"/>
          <a:sy n="180" d="100"/>
        </p:scale>
        <p:origin x="19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431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541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803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2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441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318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853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68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429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570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888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3040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767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094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112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68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925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557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6894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9341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5363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9654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619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852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54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533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3579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004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2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1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>
            <a:endParaRPr/>
          </a:p>
        </p:txBody>
      </p:sp>
      <p:grpSp>
        <p:nvGrpSpPr>
          <p:cNvPr id="35" name="Shape 3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6" name="Shape 3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Shape 41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0" name="Shape 5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Shape 5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6" name="Shape 5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5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grpSp>
        <p:nvGrpSpPr>
          <p:cNvPr id="65" name="Shape 6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6" name="Shape 6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Shape 71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2" name="Shape 72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24" name="Shape 12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Shape 129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0" name="Shape 13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 rot="5400000" flipH="1">
            <a:off x="7987921" y="280747"/>
            <a:ext cx="1436798" cy="875312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/>
          <p:nvPr/>
        </p:nvSpPr>
        <p:spPr>
          <a:xfrm rot="5400000" flipH="1">
            <a:off x="7711954" y="1152043"/>
            <a:ext cx="1779871" cy="1084184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138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Shape 139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/>
          <p:nvPr/>
        </p:nvSpPr>
        <p:spPr>
          <a:xfrm rot="-5400000" flipH="1">
            <a:off x="8520892" y="2338195"/>
            <a:ext cx="542403" cy="330420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/>
          <p:nvPr/>
        </p:nvSpPr>
        <p:spPr>
          <a:xfrm rot="5400000" flipH="1">
            <a:off x="-280461" y="2947980"/>
            <a:ext cx="1435651" cy="8745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/>
          <p:nvPr/>
        </p:nvSpPr>
        <p:spPr>
          <a:xfrm rot="-5400000" flipH="1">
            <a:off x="-209916" y="4278659"/>
            <a:ext cx="1075013" cy="655177"/>
          </a:xfrm>
          <a:prstGeom prst="parallelogram">
            <a:avLst>
              <a:gd name="adj" fmla="val 81897"/>
            </a:avLst>
          </a:prstGeom>
          <a:solidFill>
            <a:srgbClr val="FFFFFF">
              <a:alpha val="48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Shape 145"/>
          <p:cNvSpPr/>
          <p:nvPr/>
        </p:nvSpPr>
        <p:spPr>
          <a:xfrm rot="-5400000" flipH="1">
            <a:off x="276080" y="3815951"/>
            <a:ext cx="743793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Shape 16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70" name="Shape 17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Shape 175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Shape 176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  <p:sldLayoutId id="2147483657" r:id="rId6"/>
    <p:sldLayoutId id="2147483660" r:id="rId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21">
            <a:extLst>
              <a:ext uri="{FF2B5EF4-FFF2-40B4-BE49-F238E27FC236}">
                <a16:creationId xmlns:a16="http://schemas.microsoft.com/office/drawing/2014/main" id="{DD18E965-DA60-4449-8266-818569DB7265}"/>
              </a:ext>
            </a:extLst>
          </p:cNvPr>
          <p:cNvSpPr txBox="1">
            <a:spLocks/>
          </p:cNvSpPr>
          <p:nvPr/>
        </p:nvSpPr>
        <p:spPr>
          <a:xfrm>
            <a:off x="1324307" y="1673989"/>
            <a:ext cx="5635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lnSpc>
                <a:spcPts val="8040"/>
              </a:lnSpc>
            </a:pPr>
            <a:br>
              <a:rPr lang="en-MY" sz="7200" dirty="0"/>
            </a:br>
            <a:r>
              <a:rPr lang="en-MY" sz="9600" dirty="0">
                <a:latin typeface="Montserrat" pitchFamily="2" charset="77"/>
              </a:rPr>
              <a:t>CSS</a:t>
            </a:r>
            <a:endParaRPr lang="en-MY" sz="7200" dirty="0">
              <a:latin typeface="Montserrat" pitchFamily="2" charset="77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ctrTitle" idx="4294967295"/>
          </p:nvPr>
        </p:nvSpPr>
        <p:spPr>
          <a:xfrm>
            <a:off x="1370371" y="2427553"/>
            <a:ext cx="6091181" cy="12604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lnSpc>
                <a:spcPts val="804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7200" dirty="0"/>
            </a:br>
            <a:r>
              <a:rPr lang="en" sz="6000" dirty="0">
                <a:latin typeface="Montserrat" pitchFamily="2" charset="77"/>
              </a:rPr>
              <a:t>WORKSHOP</a:t>
            </a:r>
            <a:endParaRPr sz="7200" dirty="0">
              <a:latin typeface="Montserrat" pitchFamily="2" charset="77"/>
            </a:endParaRPr>
          </a:p>
        </p:txBody>
      </p:sp>
      <p:sp>
        <p:nvSpPr>
          <p:cNvPr id="222" name="Shape 222"/>
          <p:cNvSpPr txBox="1">
            <a:spLocks noGrp="1"/>
          </p:cNvSpPr>
          <p:nvPr>
            <p:ph type="subTitle" idx="4294967295"/>
          </p:nvPr>
        </p:nvSpPr>
        <p:spPr>
          <a:xfrm>
            <a:off x="1417296" y="3382466"/>
            <a:ext cx="563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atin typeface="Raleway" panose="020B0503030101060003" pitchFamily="34" charset="77"/>
              </a:rPr>
              <a:t>The Basic of Cascading Style Sheets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4716327" y="749285"/>
            <a:ext cx="275621" cy="26317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Shape 224"/>
          <p:cNvGrpSpPr/>
          <p:nvPr/>
        </p:nvGrpSpPr>
        <p:grpSpPr>
          <a:xfrm>
            <a:off x="5074142" y="519612"/>
            <a:ext cx="1333298" cy="1333379"/>
            <a:chOff x="6654650" y="3665275"/>
            <a:chExt cx="409100" cy="409125"/>
          </a:xfrm>
        </p:grpSpPr>
        <p:sp>
          <p:nvSpPr>
            <p:cNvPr id="225" name="Shape 225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Shape 227"/>
          <p:cNvGrpSpPr/>
          <p:nvPr/>
        </p:nvGrpSpPr>
        <p:grpSpPr>
          <a:xfrm>
            <a:off x="4141907" y="1691631"/>
            <a:ext cx="695943" cy="695983"/>
            <a:chOff x="570875" y="4322250"/>
            <a:chExt cx="443300" cy="443325"/>
          </a:xfrm>
        </p:grpSpPr>
        <p:sp>
          <p:nvSpPr>
            <p:cNvPr id="228" name="Shape 22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Shape 232"/>
          <p:cNvSpPr/>
          <p:nvPr/>
        </p:nvSpPr>
        <p:spPr>
          <a:xfrm rot="1892490">
            <a:off x="6471387" y="1144680"/>
            <a:ext cx="275600" cy="263152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 rot="-931596">
            <a:off x="5907776" y="1982733"/>
            <a:ext cx="186411" cy="177991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15">
            <a:extLst>
              <a:ext uri="{FF2B5EF4-FFF2-40B4-BE49-F238E27FC236}">
                <a16:creationId xmlns:a16="http://schemas.microsoft.com/office/drawing/2014/main" id="{6A9102BE-7284-D343-B085-34A1E29E44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6273" y="926445"/>
            <a:ext cx="7079177" cy="13831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4000" dirty="0">
                <a:solidFill>
                  <a:srgbClr val="FFD67A"/>
                </a:solidFill>
              </a:rPr>
              <a:t>B</a:t>
            </a:r>
            <a:r>
              <a:rPr lang="en" sz="4000" dirty="0" err="1">
                <a:solidFill>
                  <a:srgbClr val="FFD67A"/>
                </a:solidFill>
              </a:rPr>
              <a:t>ut</a:t>
            </a:r>
            <a:r>
              <a:rPr lang="en" sz="4000" dirty="0">
                <a:solidFill>
                  <a:srgbClr val="FFD67A"/>
                </a:solidFill>
              </a:rPr>
              <a:t> inline would look</a:t>
            </a:r>
            <a:br>
              <a:rPr lang="en" sz="4000" dirty="0">
                <a:solidFill>
                  <a:srgbClr val="FFD67A"/>
                </a:solidFill>
              </a:rPr>
            </a:br>
            <a:r>
              <a:rPr lang="en" sz="4000" dirty="0">
                <a:solidFill>
                  <a:srgbClr val="FFD67A"/>
                </a:solidFill>
              </a:rPr>
              <a:t>like a mess too, right?</a:t>
            </a:r>
            <a:endParaRPr sz="4000" dirty="0">
              <a:solidFill>
                <a:srgbClr val="FFD67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61C20-C245-4142-BD5F-4A12306CA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2" y="2164611"/>
            <a:ext cx="9144000" cy="283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72425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ctrTitle"/>
          </p:nvPr>
        </p:nvSpPr>
        <p:spPr>
          <a:xfrm>
            <a:off x="2414100" y="458638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Montserrat" pitchFamily="2" charset="77"/>
              </a:rPr>
              <a:t>Types of CSS</a:t>
            </a:r>
            <a:endParaRPr sz="4000" dirty="0">
              <a:latin typeface="Montserrat" pitchFamily="2" charset="77"/>
            </a:endParaRPr>
          </a:p>
        </p:txBody>
      </p:sp>
      <p:sp>
        <p:nvSpPr>
          <p:cNvPr id="8" name="Shape 216">
            <a:extLst>
              <a:ext uri="{FF2B5EF4-FFF2-40B4-BE49-F238E27FC236}">
                <a16:creationId xmlns:a16="http://schemas.microsoft.com/office/drawing/2014/main" id="{2A46A7BA-6641-1741-B1D3-61F2AD696B9A}"/>
              </a:ext>
            </a:extLst>
          </p:cNvPr>
          <p:cNvSpPr txBox="1">
            <a:spLocks/>
          </p:cNvSpPr>
          <p:nvPr/>
        </p:nvSpPr>
        <p:spPr>
          <a:xfrm>
            <a:off x="2414100" y="1618438"/>
            <a:ext cx="4081975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l">
              <a:lnSpc>
                <a:spcPct val="150000"/>
              </a:lnSpc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3200" dirty="0">
                <a:solidFill>
                  <a:schemeClr val="bg1"/>
                </a:solidFill>
                <a:latin typeface="Raleway" panose="020B0503030101060003" pitchFamily="34" charset="77"/>
              </a:rPr>
              <a:t>Inline Style</a:t>
            </a:r>
          </a:p>
          <a:p>
            <a:pPr algn="l">
              <a:lnSpc>
                <a:spcPct val="150000"/>
              </a:lnSpc>
              <a:buSzPts val="2400"/>
              <a:buFont typeface="Hind"/>
              <a:buChar char="›"/>
            </a:pPr>
            <a:r>
              <a:rPr lang="en-MY" sz="3200" dirty="0">
                <a:solidFill>
                  <a:schemeClr val="bg1"/>
                </a:solidFill>
                <a:latin typeface="Raleway" panose="020B0503030101060003" pitchFamily="34" charset="77"/>
              </a:rPr>
              <a:t>Embedded Style</a:t>
            </a:r>
          </a:p>
          <a:p>
            <a:pPr algn="l">
              <a:lnSpc>
                <a:spcPct val="150000"/>
              </a:lnSpc>
              <a:buSzPts val="2400"/>
              <a:buFont typeface="Hind"/>
              <a:buChar char="›"/>
            </a:pPr>
            <a:r>
              <a:rPr lang="en-MY" sz="3200" dirty="0">
                <a:solidFill>
                  <a:schemeClr val="bg1"/>
                </a:solidFill>
                <a:latin typeface="Raleway" panose="020B0503030101060003" pitchFamily="34" charset="77"/>
              </a:rPr>
              <a:t>External Style</a:t>
            </a:r>
          </a:p>
        </p:txBody>
      </p:sp>
    </p:spTree>
    <p:extLst>
      <p:ext uri="{BB962C8B-B14F-4D97-AF65-F5344CB8AC3E}">
        <p14:creationId xmlns:p14="http://schemas.microsoft.com/office/powerpoint/2010/main" val="224649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163DA-F67B-1048-9AF9-8A26B5570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1640" y="3035623"/>
            <a:ext cx="4914732" cy="2631968"/>
          </a:xfrm>
        </p:spPr>
        <p:txBody>
          <a:bodyPr/>
          <a:lstStyle/>
          <a:p>
            <a:r>
              <a:rPr lang="en-US" dirty="0"/>
              <a:t>HTML </a:t>
            </a:r>
            <a:r>
              <a:rPr lang="en-US" dirty="0">
                <a:solidFill>
                  <a:srgbClr val="FFD67A"/>
                </a:solidFill>
              </a:rPr>
              <a:t>style</a:t>
            </a:r>
            <a:r>
              <a:rPr lang="en-US" dirty="0"/>
              <a:t> </a:t>
            </a:r>
            <a:r>
              <a:rPr lang="en-US" dirty="0">
                <a:solidFill>
                  <a:srgbClr val="FFD67A"/>
                </a:solidFill>
              </a:rPr>
              <a:t>attribute</a:t>
            </a:r>
          </a:p>
          <a:p>
            <a:r>
              <a:rPr lang="en-US" dirty="0"/>
              <a:t>Only applies to specific </a:t>
            </a:r>
            <a:r>
              <a:rPr lang="en-US" dirty="0">
                <a:solidFill>
                  <a:srgbClr val="55CFE8"/>
                </a:solidFill>
              </a:rPr>
              <a:t>element</a:t>
            </a:r>
          </a:p>
          <a:p>
            <a:r>
              <a:rPr lang="en-US" dirty="0"/>
              <a:t>Placed in </a:t>
            </a:r>
            <a:r>
              <a:rPr lang="en-US" dirty="0">
                <a:solidFill>
                  <a:srgbClr val="55CFE8"/>
                </a:solidFill>
              </a:rPr>
              <a:t>&lt;body&gt; </a:t>
            </a:r>
            <a:r>
              <a:rPr lang="en-US" dirty="0"/>
              <a:t>section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F7530-D43B-B045-B731-F53121DD3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0068"/>
            <a:ext cx="9144000" cy="2097604"/>
          </a:xfrm>
          <a:prstGeom prst="rect">
            <a:avLst/>
          </a:prstGeom>
        </p:spPr>
      </p:pic>
      <p:sp>
        <p:nvSpPr>
          <p:cNvPr id="6" name="Shape 215">
            <a:extLst>
              <a:ext uri="{FF2B5EF4-FFF2-40B4-BE49-F238E27FC236}">
                <a16:creationId xmlns:a16="http://schemas.microsoft.com/office/drawing/2014/main" id="{F641A62C-B773-1A4C-9873-736CF2B33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0281" y="805704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</a:rPr>
              <a:t>Inline Style Sheet</a:t>
            </a:r>
            <a:endParaRPr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77512179"/>
      </p:ext>
    </p:extLst>
  </p:cSld>
  <p:clrMapOvr>
    <a:masterClrMapping/>
  </p:clrMapOvr>
  <p:transition>
    <p:fade thruBlk="1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2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ldLvl="2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atin typeface="Raleway" panose="020B0503030101060003" pitchFamily="34" charset="77"/>
              </a:rPr>
              <a:t>“</a:t>
            </a:r>
            <a:r>
              <a:rPr lang="en" sz="2800" dirty="0">
                <a:latin typeface="Raleway" panose="020B0503030101060003" pitchFamily="34" charset="77"/>
              </a:rPr>
              <a:t>What if I want it to apply to all </a:t>
            </a:r>
            <a:r>
              <a:rPr lang="en" sz="4000" dirty="0">
                <a:solidFill>
                  <a:srgbClr val="55CFE8"/>
                </a:solidFill>
                <a:latin typeface="Raleway" panose="020B0503030101060003" pitchFamily="34" charset="77"/>
              </a:rPr>
              <a:t>&lt;p&gt; element </a:t>
            </a:r>
            <a:r>
              <a:rPr lang="en" sz="2800" dirty="0">
                <a:solidFill>
                  <a:schemeClr val="bg1"/>
                </a:solidFill>
                <a:latin typeface="Raleway" panose="020B0503030101060003" pitchFamily="34" charset="77"/>
              </a:rPr>
              <a:t>in the rest of the page</a:t>
            </a:r>
            <a:r>
              <a:rPr lang="en" sz="2800" dirty="0">
                <a:latin typeface="Raleway" panose="020B0503030101060003" pitchFamily="34" charset="77"/>
              </a:rPr>
              <a:t>? "</a:t>
            </a:r>
            <a:endParaRPr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6637399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561120" y="504191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</a:rPr>
              <a:t>Embedded Style Sheet</a:t>
            </a:r>
            <a:endParaRPr dirty="0">
              <a:latin typeface="Montserrat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163DA-F67B-1048-9AF9-8A26B5570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1285" y="1385050"/>
            <a:ext cx="3304809" cy="2631968"/>
          </a:xfrm>
        </p:spPr>
        <p:txBody>
          <a:bodyPr/>
          <a:lstStyle/>
          <a:p>
            <a:r>
              <a:rPr lang="en-US" sz="1600" dirty="0">
                <a:latin typeface="Raleway" panose="020B0503030101060003" pitchFamily="34" charset="77"/>
              </a:rPr>
              <a:t>HTML </a:t>
            </a:r>
            <a:r>
              <a:rPr lang="en-US" sz="1600" dirty="0">
                <a:solidFill>
                  <a:srgbClr val="55CFE8"/>
                </a:solidFill>
                <a:latin typeface="Raleway" panose="020B0503030101060003" pitchFamily="34" charset="77"/>
              </a:rPr>
              <a:t>&lt;style&gt; </a:t>
            </a:r>
            <a:r>
              <a:rPr lang="en-US" sz="1600" dirty="0">
                <a:latin typeface="Raleway" panose="020B0503030101060003" pitchFamily="34" charset="77"/>
              </a:rPr>
              <a:t>element</a:t>
            </a:r>
          </a:p>
          <a:p>
            <a:r>
              <a:rPr lang="en-US" sz="1600" dirty="0">
                <a:latin typeface="Raleway" panose="020B0503030101060003" pitchFamily="34" charset="77"/>
              </a:rPr>
              <a:t>Placed in </a:t>
            </a:r>
            <a:r>
              <a:rPr lang="en-US" sz="1600" dirty="0">
                <a:solidFill>
                  <a:srgbClr val="55CFE8"/>
                </a:solidFill>
                <a:latin typeface="Raleway" panose="020B0503030101060003" pitchFamily="34" charset="77"/>
              </a:rPr>
              <a:t>&lt;head&gt; </a:t>
            </a:r>
            <a:r>
              <a:rPr lang="en-US" sz="1600" dirty="0">
                <a:latin typeface="Raleway" panose="020B0503030101060003" pitchFamily="34" charset="77"/>
              </a:rPr>
              <a:t>section</a:t>
            </a:r>
          </a:p>
          <a:p>
            <a:r>
              <a:rPr lang="en-US" sz="1600" dirty="0">
                <a:latin typeface="Raleway" panose="020B0503030101060003" pitchFamily="34" charset="77"/>
              </a:rPr>
              <a:t>Requires </a:t>
            </a:r>
            <a:r>
              <a:rPr lang="en-US" sz="1600" dirty="0">
                <a:solidFill>
                  <a:srgbClr val="FFD67A"/>
                </a:solidFill>
                <a:latin typeface="Raleway" panose="020B0503030101060003" pitchFamily="34" charset="77"/>
              </a:rPr>
              <a:t>selector</a:t>
            </a:r>
          </a:p>
          <a:p>
            <a:r>
              <a:rPr lang="en-US" sz="1600" dirty="0">
                <a:latin typeface="Raleway" panose="020B0503030101060003" pitchFamily="34" charset="77"/>
              </a:rPr>
              <a:t>Only applies to a single HTML page document</a:t>
            </a:r>
          </a:p>
          <a:p>
            <a:endParaRPr lang="en-US" sz="1600" dirty="0">
              <a:latin typeface="Raleway" panose="020B0503030101060003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F22170-8974-CE40-9570-A7FCC60DE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48" y="938783"/>
            <a:ext cx="4847676" cy="418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0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 build="p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959896" y="351552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</a:rPr>
              <a:t>CSS format</a:t>
            </a:r>
            <a:endParaRPr dirty="0">
              <a:latin typeface="Montserrat" pitchFamily="2" charset="77"/>
            </a:endParaRPr>
          </a:p>
        </p:txBody>
      </p:sp>
      <p:pic>
        <p:nvPicPr>
          <p:cNvPr id="10" name="Shape 381">
            <a:extLst>
              <a:ext uri="{FF2B5EF4-FFF2-40B4-BE49-F238E27FC236}">
                <a16:creationId xmlns:a16="http://schemas.microsoft.com/office/drawing/2014/main" id="{217E8480-23B0-5F4D-BF4C-08DF79DAE03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754"/>
          <a:stretch/>
        </p:blipFill>
        <p:spPr>
          <a:xfrm>
            <a:off x="1021901" y="987552"/>
            <a:ext cx="6233961" cy="36486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935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5C0E73-43EC-CF48-A0D2-EF5CCAFA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116" y="814647"/>
            <a:ext cx="4222866" cy="44867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6490EB-A7EF-E64D-8FCE-03934D827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43" y="814647"/>
            <a:ext cx="4307579" cy="44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95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16">
            <a:extLst>
              <a:ext uri="{FF2B5EF4-FFF2-40B4-BE49-F238E27FC236}">
                <a16:creationId xmlns:a16="http://schemas.microsoft.com/office/drawing/2014/main" id="{0D7F976B-59E1-B142-8D82-F5350D9CAA6B}"/>
              </a:ext>
            </a:extLst>
          </p:cNvPr>
          <p:cNvSpPr txBox="1">
            <a:spLocks/>
          </p:cNvSpPr>
          <p:nvPr/>
        </p:nvSpPr>
        <p:spPr>
          <a:xfrm>
            <a:off x="960697" y="335280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4800" b="1" dirty="0">
                <a:solidFill>
                  <a:srgbClr val="FFCC00"/>
                </a:solidFill>
                <a:latin typeface="Montserrat" pitchFamily="2" charset="77"/>
              </a:rPr>
              <a:t>Selectors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div, p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div &gt; p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rgbClr val="FFD67A"/>
                </a:solidFill>
                <a:latin typeface="Raleway" panose="020B0503030101060003" pitchFamily="34" charset="77"/>
              </a:rPr>
              <a:t>div *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rgbClr val="FFD67A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 err="1">
                <a:solidFill>
                  <a:srgbClr val="FFD67A"/>
                </a:solidFill>
                <a:latin typeface="Raleway" panose="020B0503030101060003" pitchFamily="34" charset="77"/>
              </a:rPr>
              <a:t>a:link</a:t>
            </a:r>
            <a:endParaRPr lang="en-MY" sz="2400" dirty="0">
              <a:solidFill>
                <a:srgbClr val="FFD67A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 err="1">
                <a:solidFill>
                  <a:srgbClr val="FFD67A"/>
                </a:solidFill>
                <a:latin typeface="Raleway" panose="020B0503030101060003" pitchFamily="34" charset="77"/>
              </a:rPr>
              <a:t>a:hover</a:t>
            </a:r>
            <a:endParaRPr lang="en-MY" sz="2400" dirty="0">
              <a:solidFill>
                <a:srgbClr val="FFD67A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 err="1">
                <a:solidFill>
                  <a:srgbClr val="FFD67A"/>
                </a:solidFill>
                <a:latin typeface="Raleway" panose="020B0503030101060003" pitchFamily="34" charset="77"/>
              </a:rPr>
              <a:t>a:visited</a:t>
            </a:r>
            <a:endParaRPr lang="en-MY" sz="2400" dirty="0">
              <a:solidFill>
                <a:srgbClr val="FFD67A"/>
              </a:solidFill>
              <a:latin typeface="Raleway" panose="020B0503030101060003" pitchFamily="34" charset="77"/>
            </a:endParaRPr>
          </a:p>
        </p:txBody>
      </p:sp>
      <p:sp>
        <p:nvSpPr>
          <p:cNvPr id="5" name="Shape 216">
            <a:extLst>
              <a:ext uri="{FF2B5EF4-FFF2-40B4-BE49-F238E27FC236}">
                <a16:creationId xmlns:a16="http://schemas.microsoft.com/office/drawing/2014/main" id="{6B92F124-57D9-9E48-8217-F526508EEE08}"/>
              </a:ext>
            </a:extLst>
          </p:cNvPr>
          <p:cNvSpPr txBox="1">
            <a:spLocks/>
          </p:cNvSpPr>
          <p:nvPr/>
        </p:nvSpPr>
        <p:spPr>
          <a:xfrm>
            <a:off x="2959331" y="335280"/>
            <a:ext cx="5045825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endParaRPr lang="en-US" sz="4800" b="1" dirty="0">
              <a:solidFill>
                <a:srgbClr val="FFCC00"/>
              </a:solidFill>
              <a:latin typeface="Montserrat" pitchFamily="2" charset="77"/>
            </a:endParaRP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 &lt;p&gt; tags and &lt;div&gt; tags</a:t>
            </a: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 &lt;p&gt; one level deep in &lt;div&gt;</a:t>
            </a: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All tags inside &lt;div&gt;</a:t>
            </a:r>
          </a:p>
          <a:p>
            <a:pPr marL="76200" indent="0" algn="l">
              <a:spcBef>
                <a:spcPts val="600"/>
              </a:spcBef>
              <a:buSzPts val="2400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Link in normal state</a:t>
            </a: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Link with mouse over it</a:t>
            </a:r>
          </a:p>
          <a:p>
            <a:pPr marL="76200" indent="0" algn="l">
              <a:spcBef>
                <a:spcPts val="600"/>
              </a:spcBef>
              <a:buSzPts val="2400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Link in visited state</a:t>
            </a:r>
          </a:p>
        </p:txBody>
      </p:sp>
    </p:spTree>
    <p:extLst>
      <p:ext uri="{BB962C8B-B14F-4D97-AF65-F5344CB8AC3E}">
        <p14:creationId xmlns:p14="http://schemas.microsoft.com/office/powerpoint/2010/main" val="2924227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dirty="0">
                <a:latin typeface="Raleway" panose="020B0503030101060003" pitchFamily="34" charset="77"/>
              </a:rPr>
              <a:t>“What if I want to apply the same</a:t>
            </a:r>
            <a:r>
              <a:rPr lang="en" sz="2800" dirty="0">
                <a:solidFill>
                  <a:srgbClr val="FFD67A"/>
                </a:solidFill>
                <a:latin typeface="Raleway" panose="020B0503030101060003" pitchFamily="34" charset="77"/>
              </a:rPr>
              <a:t> </a:t>
            </a:r>
            <a:r>
              <a:rPr lang="en" sz="4000" dirty="0">
                <a:solidFill>
                  <a:srgbClr val="FFD67A"/>
                </a:solidFill>
                <a:latin typeface="Raleway" panose="020B0503030101060003" pitchFamily="34" charset="77"/>
              </a:rPr>
              <a:t>font-size</a:t>
            </a:r>
            <a:r>
              <a:rPr lang="en" sz="2800" dirty="0">
                <a:solidFill>
                  <a:srgbClr val="FFD67A"/>
                </a:solidFill>
                <a:latin typeface="Raleway" panose="020B0503030101060003" pitchFamily="34" charset="77"/>
              </a:rPr>
              <a:t> </a:t>
            </a:r>
            <a:r>
              <a:rPr lang="en" sz="2800" dirty="0">
                <a:solidFill>
                  <a:schemeClr val="bg1"/>
                </a:solidFill>
                <a:latin typeface="Raleway" panose="020B0503030101060003" pitchFamily="34" charset="77"/>
              </a:rPr>
              <a:t>in more than one html page</a:t>
            </a:r>
            <a:r>
              <a:rPr lang="en" sz="2800" dirty="0">
                <a:latin typeface="Raleway" panose="020B0503030101060003" pitchFamily="34" charset="77"/>
              </a:rPr>
              <a:t>? "</a:t>
            </a:r>
            <a:endParaRPr sz="2800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3895710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946CBEBE-8936-204A-A71C-C2C69C56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76" y="2707195"/>
            <a:ext cx="4243055" cy="2240642"/>
          </a:xfrm>
          <a:prstGeom prst="rect">
            <a:avLst/>
          </a:prstGeom>
        </p:spPr>
      </p:pic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1931138" y="220928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</a:rPr>
              <a:t>External Style Sheet</a:t>
            </a:r>
            <a:endParaRPr dirty="0">
              <a:latin typeface="Montserrat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163DA-F67B-1048-9AF9-8A26B5570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0875" y="2511532"/>
            <a:ext cx="3309993" cy="2631968"/>
          </a:xfrm>
        </p:spPr>
        <p:txBody>
          <a:bodyPr/>
          <a:lstStyle/>
          <a:p>
            <a:r>
              <a:rPr lang="en-US" sz="1600" dirty="0">
                <a:latin typeface="Raleway" panose="020B0503030101060003" pitchFamily="34" charset="77"/>
              </a:rPr>
              <a:t>Separate HTML &amp; CSS</a:t>
            </a:r>
          </a:p>
          <a:p>
            <a:r>
              <a:rPr lang="en-US" sz="1600" dirty="0">
                <a:latin typeface="Raleway" panose="020B0503030101060003" pitchFamily="34" charset="77"/>
              </a:rPr>
              <a:t>Placed in </a:t>
            </a:r>
            <a:r>
              <a:rPr lang="en-US" sz="1600" dirty="0">
                <a:solidFill>
                  <a:srgbClr val="55CFE8"/>
                </a:solidFill>
                <a:latin typeface="Raleway" panose="020B0503030101060003" pitchFamily="34" charset="77"/>
              </a:rPr>
              <a:t>&lt;head&gt; </a:t>
            </a:r>
            <a:r>
              <a:rPr lang="en-US" sz="1600" dirty="0">
                <a:solidFill>
                  <a:schemeClr val="bg1"/>
                </a:solidFill>
                <a:latin typeface="Raleway" panose="020B0503030101060003" pitchFamily="34" charset="77"/>
              </a:rPr>
              <a:t>section</a:t>
            </a:r>
            <a:endParaRPr lang="en-US" sz="1600" dirty="0">
              <a:latin typeface="Raleway" panose="020B0503030101060003" pitchFamily="34" charset="77"/>
            </a:endParaRPr>
          </a:p>
          <a:p>
            <a:r>
              <a:rPr lang="en-US" sz="1600" dirty="0">
                <a:latin typeface="Raleway" panose="020B0503030101060003" pitchFamily="34" charset="77"/>
              </a:rPr>
              <a:t>HTML </a:t>
            </a:r>
            <a:r>
              <a:rPr lang="en-US" sz="1600" dirty="0">
                <a:solidFill>
                  <a:srgbClr val="55CFE8"/>
                </a:solidFill>
                <a:latin typeface="Raleway" panose="020B0503030101060003" pitchFamily="34" charset="77"/>
              </a:rPr>
              <a:t>&lt;link&gt; </a:t>
            </a:r>
            <a:r>
              <a:rPr lang="en-US" sz="1600" dirty="0">
                <a:latin typeface="Raleway" panose="020B0503030101060003" pitchFamily="34" charset="77"/>
              </a:rPr>
              <a:t>element to associate with .</a:t>
            </a:r>
            <a:r>
              <a:rPr lang="en-US" sz="1600" dirty="0" err="1">
                <a:latin typeface="Raleway" panose="020B0503030101060003" pitchFamily="34" charset="77"/>
              </a:rPr>
              <a:t>css</a:t>
            </a:r>
            <a:r>
              <a:rPr lang="en-US" sz="1600" dirty="0">
                <a:latin typeface="Raleway" panose="020B0503030101060003" pitchFamily="34" charset="77"/>
              </a:rPr>
              <a:t> file</a:t>
            </a:r>
          </a:p>
          <a:p>
            <a:r>
              <a:rPr lang="en-US" sz="1600" dirty="0">
                <a:latin typeface="Raleway" panose="020B0503030101060003" pitchFamily="34" charset="77"/>
              </a:rPr>
              <a:t>Requires </a:t>
            </a:r>
            <a:r>
              <a:rPr lang="en-US" sz="1600" dirty="0">
                <a:solidFill>
                  <a:srgbClr val="FFD67A"/>
                </a:solidFill>
                <a:latin typeface="Raleway" panose="020B0503030101060003" pitchFamily="34" charset="77"/>
              </a:rPr>
              <a:t>selector</a:t>
            </a:r>
          </a:p>
          <a:p>
            <a:r>
              <a:rPr lang="en-US" sz="1600" dirty="0">
                <a:solidFill>
                  <a:schemeClr val="bg1"/>
                </a:solidFill>
                <a:latin typeface="Raleway" panose="020B0503030101060003" pitchFamily="34" charset="77"/>
              </a:rPr>
              <a:t>Applies to multiple HTML page documents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6D76E23-58F6-164E-901C-35712A41373A}"/>
              </a:ext>
            </a:extLst>
          </p:cNvPr>
          <p:cNvSpPr txBox="1">
            <a:spLocks/>
          </p:cNvSpPr>
          <p:nvPr/>
        </p:nvSpPr>
        <p:spPr>
          <a:xfrm>
            <a:off x="1796079" y="4411696"/>
            <a:ext cx="2313012" cy="55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>
              <a:buNone/>
            </a:pPr>
            <a:r>
              <a:rPr lang="en-US" sz="1600" dirty="0">
                <a:latin typeface="Raleway" panose="020B0503030101060003" pitchFamily="34" charset="77"/>
              </a:rPr>
              <a:t>What are these?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2D998-C723-A94B-9147-1390A2157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824" y="4615270"/>
            <a:ext cx="191916" cy="191916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5E656437-C54B-C441-A1F4-8B096F23E9C5}"/>
              </a:ext>
            </a:extLst>
          </p:cNvPr>
          <p:cNvSpPr/>
          <p:nvPr/>
        </p:nvSpPr>
        <p:spPr>
          <a:xfrm flipH="1">
            <a:off x="2745371" y="3953282"/>
            <a:ext cx="118651" cy="535916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E374B257-AA16-5B4C-9D71-193A1F82E963}"/>
              </a:ext>
            </a:extLst>
          </p:cNvPr>
          <p:cNvSpPr/>
          <p:nvPr/>
        </p:nvSpPr>
        <p:spPr>
          <a:xfrm>
            <a:off x="3191018" y="3876207"/>
            <a:ext cx="76438" cy="647025"/>
          </a:xfrm>
          <a:prstGeom prst="up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109139F-F214-C545-B390-8D7FA3571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976" y="1308387"/>
            <a:ext cx="7279346" cy="17145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1B01320-299B-5545-B725-BD5E565D3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880" y="547252"/>
            <a:ext cx="7344616" cy="172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1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0" grpId="0"/>
          <p:bldP spid="8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10" grpId="0"/>
          <p:bldP spid="8" grpId="0" animBg="1"/>
          <p:bldP spid="24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16">
            <a:extLst>
              <a:ext uri="{FF2B5EF4-FFF2-40B4-BE49-F238E27FC236}">
                <a16:creationId xmlns:a16="http://schemas.microsoft.com/office/drawing/2014/main" id="{5F717083-2987-6340-8B0F-12B9AA3C2251}"/>
              </a:ext>
            </a:extLst>
          </p:cNvPr>
          <p:cNvSpPr txBox="1">
            <a:spLocks/>
          </p:cNvSpPr>
          <p:nvPr/>
        </p:nvSpPr>
        <p:spPr>
          <a:xfrm>
            <a:off x="784928" y="875467"/>
            <a:ext cx="6785038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endParaRPr lang="en-MY" sz="20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Man are curious by nature, when he face with things he yet understand, he should </a:t>
            </a:r>
            <a:r>
              <a:rPr lang="en-MY" sz="2000" dirty="0" err="1">
                <a:solidFill>
                  <a:schemeClr val="bg1"/>
                </a:solidFill>
                <a:latin typeface="Raleway" panose="020B0503030101060003" pitchFamily="34" charset="77"/>
              </a:rPr>
              <a:t>asketh</a:t>
            </a: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.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Man who laugh at another's question, implying he who laugh fail to understand he too, once do not understand it.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Every man that hath attained to the use of reason, is supposed to know, he ought not to do to another, what he would not have done to </a:t>
            </a:r>
            <a:r>
              <a:rPr lang="en-MY" sz="2000" dirty="0" err="1">
                <a:solidFill>
                  <a:schemeClr val="bg1"/>
                </a:solidFill>
                <a:latin typeface="Raleway" panose="020B0503030101060003" pitchFamily="34" charset="77"/>
              </a:rPr>
              <a:t>himselfe</a:t>
            </a:r>
            <a:endParaRPr lang="en-MY" sz="20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marL="76200" indent="0" algn="l">
              <a:spcBef>
                <a:spcPts val="600"/>
              </a:spcBef>
              <a:buSzPts val="2400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95390-E76A-4849-B052-D5327180013E}"/>
              </a:ext>
            </a:extLst>
          </p:cNvPr>
          <p:cNvSpPr txBox="1"/>
          <p:nvPr/>
        </p:nvSpPr>
        <p:spPr>
          <a:xfrm>
            <a:off x="1197620" y="517890"/>
            <a:ext cx="181331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CC00"/>
                </a:solidFill>
                <a:latin typeface="Montserrat" pitchFamily="2" charset="77"/>
              </a:rPr>
              <a:t>Rules</a:t>
            </a:r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44338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225050" y="765502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 pitchFamily="2" charset="77"/>
              </a:rPr>
              <a:t>Hexadecimal Colors</a:t>
            </a:r>
            <a:endParaRPr dirty="0">
              <a:latin typeface="Montserrat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77AC2F-873B-4742-88FC-7CECA91A3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43" r="22248"/>
          <a:stretch/>
        </p:blipFill>
        <p:spPr>
          <a:xfrm>
            <a:off x="1835184" y="1576070"/>
            <a:ext cx="4890348" cy="254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109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728420" y="682532"/>
            <a:ext cx="6217777" cy="7291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Comparing Hex with RGB</a:t>
            </a:r>
            <a:endParaRPr sz="3600" dirty="0"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836023" y="1411719"/>
            <a:ext cx="6950481" cy="3191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latin typeface="Raleway" panose="020B0503030101060003" pitchFamily="34" charset="77"/>
              </a:rPr>
              <a:t>Hexadecimals counts from 0 ~ 9 then A ~ F</a:t>
            </a:r>
          </a:p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>
              <a:latin typeface="Raleway" panose="020B0503030101060003" pitchFamily="34" charset="77"/>
            </a:endParaRP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›"/>
            </a:pPr>
            <a:r>
              <a:rPr lang="en-US" dirty="0">
                <a:latin typeface="Raleway" panose="020B0503030101060003" pitchFamily="34" charset="77"/>
              </a:rPr>
              <a:t>RGB(255,0,0) = #FF0000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›"/>
            </a:pPr>
            <a:r>
              <a:rPr lang="en-US" dirty="0">
                <a:latin typeface="Raleway" panose="020B0503030101060003" pitchFamily="34" charset="77"/>
              </a:rPr>
              <a:t>RGB(0,255,0) = #00FF00 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›"/>
            </a:pPr>
            <a:r>
              <a:rPr lang="en-US" dirty="0">
                <a:latin typeface="Raleway" panose="020B0503030101060003" pitchFamily="34" charset="77"/>
              </a:rPr>
              <a:t>RGB(0,0,255) = #0000FF</a:t>
            </a: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›"/>
            </a:pPr>
            <a:endParaRPr lang="en-US" dirty="0">
              <a:latin typeface="Raleway" panose="020B0503030101060003" pitchFamily="34" charset="77"/>
            </a:endParaRPr>
          </a:p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latin typeface="Raleway" panose="020B0503030101060003" pitchFamily="34" charset="77"/>
              </a:rPr>
              <a:t>See the pattern?</a:t>
            </a:r>
            <a:endParaRPr dirty="0">
              <a:latin typeface="Raleway" panose="020B0503030101060003" pitchFamily="34" charset="77"/>
            </a:endParaRPr>
          </a:p>
        </p:txBody>
      </p:sp>
      <p:sp>
        <p:nvSpPr>
          <p:cNvPr id="4" name="Shape 216">
            <a:extLst>
              <a:ext uri="{FF2B5EF4-FFF2-40B4-BE49-F238E27FC236}">
                <a16:creationId xmlns:a16="http://schemas.microsoft.com/office/drawing/2014/main" id="{3B742876-77F4-1440-90FF-605D84EB330B}"/>
              </a:ext>
            </a:extLst>
          </p:cNvPr>
          <p:cNvSpPr txBox="1">
            <a:spLocks/>
          </p:cNvSpPr>
          <p:nvPr/>
        </p:nvSpPr>
        <p:spPr>
          <a:xfrm>
            <a:off x="4776356" y="2318162"/>
            <a:ext cx="2708225" cy="233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>
              <a:buFont typeface="Hind"/>
              <a:buNone/>
            </a:pPr>
            <a:r>
              <a:rPr lang="en-US" dirty="0">
                <a:solidFill>
                  <a:srgbClr val="FF0000"/>
                </a:solidFill>
                <a:latin typeface="Raleway" panose="020B0503030101060003" pitchFamily="34" charset="77"/>
              </a:rPr>
              <a:t>Red</a:t>
            </a:r>
          </a:p>
          <a:p>
            <a:pPr marL="76200" indent="0">
              <a:buFont typeface="Hind"/>
              <a:buNone/>
            </a:pPr>
            <a:r>
              <a:rPr lang="en-US" dirty="0">
                <a:solidFill>
                  <a:srgbClr val="92D050"/>
                </a:solidFill>
                <a:latin typeface="Raleway" panose="020B0503030101060003" pitchFamily="34" charset="77"/>
              </a:rPr>
              <a:t>Green</a:t>
            </a:r>
          </a:p>
          <a:p>
            <a:pPr marL="76200" indent="0">
              <a:buFont typeface="Hind"/>
              <a:buNone/>
            </a:pPr>
            <a:r>
              <a:rPr lang="en-US" dirty="0">
                <a:solidFill>
                  <a:srgbClr val="00B0F0"/>
                </a:solidFill>
                <a:latin typeface="Raleway" panose="020B0503030101060003" pitchFamily="34" charset="77"/>
              </a:rPr>
              <a:t>Blue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C93482-E3E2-944B-A299-332E9536A339}"/>
              </a:ext>
            </a:extLst>
          </p:cNvPr>
          <p:cNvSpPr txBox="1"/>
          <p:nvPr/>
        </p:nvSpPr>
        <p:spPr>
          <a:xfrm>
            <a:off x="1743559" y="409184"/>
            <a:ext cx="4850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Raleway" panose="020B0503030101060003" pitchFamily="34" charset="77"/>
              </a:rPr>
              <a:t>Google ‘hex color'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2D990-9EF1-084B-8363-2907C0E77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634" y="870849"/>
            <a:ext cx="6115707" cy="443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63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2B7B96E-1D2C-814B-9DE7-B17E55D19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14" y="981046"/>
            <a:ext cx="3515911" cy="2636933"/>
          </a:xfrm>
          <a:prstGeom prst="rect">
            <a:avLst/>
          </a:prstGeom>
        </p:spPr>
      </p:pic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1166191" y="383537"/>
            <a:ext cx="5499652" cy="690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Montserrat" pitchFamily="2" charset="77"/>
              </a:rPr>
              <a:t>Quiz  </a:t>
            </a:r>
            <a:endParaRPr sz="4000" dirty="0">
              <a:latin typeface="Montserrat" pitchFamily="2" charset="77"/>
            </a:endParaRPr>
          </a:p>
        </p:txBody>
      </p:sp>
      <p:sp>
        <p:nvSpPr>
          <p:cNvPr id="18" name="Shape 189">
            <a:extLst>
              <a:ext uri="{FF2B5EF4-FFF2-40B4-BE49-F238E27FC236}">
                <a16:creationId xmlns:a16="http://schemas.microsoft.com/office/drawing/2014/main" id="{302F47DF-2BF2-4F43-A64A-3F98BDB5E002}"/>
              </a:ext>
            </a:extLst>
          </p:cNvPr>
          <p:cNvSpPr txBox="1">
            <a:spLocks/>
          </p:cNvSpPr>
          <p:nvPr/>
        </p:nvSpPr>
        <p:spPr>
          <a:xfrm>
            <a:off x="2645904" y="476689"/>
            <a:ext cx="4812473" cy="504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MY" sz="1600" dirty="0">
                <a:solidFill>
                  <a:schemeClr val="tx2"/>
                </a:solidFill>
                <a:latin typeface="Raleway" panose="020B0503030101060003" pitchFamily="34" charset="77"/>
              </a:rPr>
              <a:t>What is the </a:t>
            </a:r>
            <a:r>
              <a:rPr lang="en-MY" sz="1600" dirty="0" err="1">
                <a:solidFill>
                  <a:schemeClr val="tx2"/>
                </a:solidFill>
                <a:latin typeface="Raleway" panose="020B0503030101060003" pitchFamily="34" charset="77"/>
              </a:rPr>
              <a:t>color</a:t>
            </a:r>
            <a:r>
              <a:rPr lang="en-MY" sz="1600" dirty="0">
                <a:solidFill>
                  <a:schemeClr val="tx2"/>
                </a:solidFill>
                <a:latin typeface="Raleway" panose="020B0503030101060003" pitchFamily="34" charset="77"/>
              </a:rPr>
              <a:t> of the output? 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42C03B8-97D7-9848-9174-1FBEE259C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9129"/>
            <a:ext cx="9144000" cy="29807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09B6BCF-3B5F-D845-A3F3-BA808D1CE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601" y="3126681"/>
            <a:ext cx="4126855" cy="2177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804737" y="2161800"/>
            <a:ext cx="5113538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" sz="2800" dirty="0">
                <a:latin typeface="Raleway" panose="020B0503030101060003" pitchFamily="34" charset="77"/>
              </a:rPr>
              <a:t>“What if I want to apply different</a:t>
            </a:r>
            <a:r>
              <a:rPr lang="en" sz="2800" dirty="0">
                <a:solidFill>
                  <a:srgbClr val="FFD67A"/>
                </a:solidFill>
                <a:latin typeface="Raleway" panose="020B0503030101060003" pitchFamily="34" charset="77"/>
              </a:rPr>
              <a:t> </a:t>
            </a:r>
            <a:r>
              <a:rPr lang="en" sz="4000" dirty="0">
                <a:solidFill>
                  <a:srgbClr val="FFD67A"/>
                </a:solidFill>
                <a:latin typeface="Raleway" panose="020B0503030101060003" pitchFamily="34" charset="77"/>
              </a:rPr>
              <a:t>font-sizes</a:t>
            </a:r>
            <a:r>
              <a:rPr lang="en" sz="2800" dirty="0">
                <a:solidFill>
                  <a:srgbClr val="FFD67A"/>
                </a:solidFill>
                <a:latin typeface="Raleway" panose="020B0503030101060003" pitchFamily="34" charset="77"/>
              </a:rPr>
              <a:t> </a:t>
            </a:r>
            <a:r>
              <a:rPr lang="en" sz="2800" dirty="0">
                <a:solidFill>
                  <a:schemeClr val="bg1"/>
                </a:solidFill>
                <a:latin typeface="Raleway" panose="020B0503030101060003" pitchFamily="34" charset="77"/>
              </a:rPr>
              <a:t>in two different </a:t>
            </a:r>
            <a:r>
              <a:rPr lang="en" sz="3600" dirty="0">
                <a:solidFill>
                  <a:srgbClr val="55CFE8"/>
                </a:solidFill>
                <a:latin typeface="Raleway" panose="020B0503030101060003" pitchFamily="34" charset="77"/>
              </a:rPr>
              <a:t>&lt;p&gt; elements</a:t>
            </a:r>
            <a:r>
              <a:rPr lang="en" sz="2800" dirty="0">
                <a:solidFill>
                  <a:schemeClr val="bg1"/>
                </a:solidFill>
                <a:latin typeface="Raleway" panose="020B0503030101060003" pitchFamily="34" charset="77"/>
              </a:rPr>
              <a:t> </a:t>
            </a:r>
            <a:r>
              <a:rPr lang="en-MY" sz="2800" dirty="0">
                <a:solidFill>
                  <a:schemeClr val="bg1"/>
                </a:solidFill>
                <a:latin typeface="Raleway" panose="020B0503030101060003" pitchFamily="34" charset="77"/>
              </a:rPr>
              <a:t>with external style?</a:t>
            </a:r>
            <a:r>
              <a:rPr lang="en" sz="2800" dirty="0">
                <a:solidFill>
                  <a:schemeClr val="bg1"/>
                </a:solidFill>
                <a:latin typeface="Raleway" panose="020B0503030101060003" pitchFamily="34" charset="77"/>
              </a:rPr>
              <a:t> “</a:t>
            </a:r>
            <a:endParaRPr sz="2800"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99697151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16">
            <a:extLst>
              <a:ext uri="{FF2B5EF4-FFF2-40B4-BE49-F238E27FC236}">
                <a16:creationId xmlns:a16="http://schemas.microsoft.com/office/drawing/2014/main" id="{5F737217-6992-724F-B748-9FBE410AE3BF}"/>
              </a:ext>
            </a:extLst>
          </p:cNvPr>
          <p:cNvSpPr txBox="1">
            <a:spLocks/>
          </p:cNvSpPr>
          <p:nvPr/>
        </p:nvSpPr>
        <p:spPr>
          <a:xfrm>
            <a:off x="960697" y="335280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4800" b="1" dirty="0">
                <a:solidFill>
                  <a:srgbClr val="FFCC00"/>
                </a:solidFill>
                <a:latin typeface="Montserrat" pitchFamily="2" charset="77"/>
              </a:rPr>
              <a:t>.class</a:t>
            </a: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Can use same class on multiple elements.</a:t>
            </a:r>
          </a:p>
          <a:p>
            <a:pPr algn="l"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Can use multiple classes on the same element.</a:t>
            </a:r>
          </a:p>
          <a:p>
            <a:pPr algn="l"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To consistently style different elements.</a:t>
            </a:r>
          </a:p>
        </p:txBody>
      </p:sp>
      <p:sp>
        <p:nvSpPr>
          <p:cNvPr id="13" name="Shape 216">
            <a:extLst>
              <a:ext uri="{FF2B5EF4-FFF2-40B4-BE49-F238E27FC236}">
                <a16:creationId xmlns:a16="http://schemas.microsoft.com/office/drawing/2014/main" id="{A42C8B04-F355-A042-A9A0-35F56CCF92FD}"/>
              </a:ext>
            </a:extLst>
          </p:cNvPr>
          <p:cNvSpPr txBox="1">
            <a:spLocks/>
          </p:cNvSpPr>
          <p:nvPr/>
        </p:nvSpPr>
        <p:spPr>
          <a:xfrm>
            <a:off x="4224149" y="335280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l">
              <a:spcBef>
                <a:spcPts val="600"/>
              </a:spcBef>
            </a:pPr>
            <a:r>
              <a:rPr lang="en-US" sz="4800" b="1" dirty="0">
                <a:solidFill>
                  <a:srgbClr val="FF6600"/>
                </a:solidFill>
                <a:latin typeface="Montserrat" pitchFamily="2" charset="77"/>
              </a:rPr>
              <a:t>#</a:t>
            </a:r>
            <a:r>
              <a:rPr lang="en-US" sz="4800" b="1" dirty="0">
                <a:solidFill>
                  <a:srgbClr val="FF6501"/>
                </a:solidFill>
                <a:latin typeface="Montserrat" pitchFamily="2" charset="77"/>
              </a:rPr>
              <a:t>id</a:t>
            </a:r>
            <a:endParaRPr lang="en-US" sz="4800" dirty="0">
              <a:solidFill>
                <a:srgbClr val="FF6501"/>
              </a:solidFill>
              <a:latin typeface="Montserrat" pitchFamily="2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Can only be used on one element.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Each element can only have one ID.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400" dirty="0">
                <a:solidFill>
                  <a:schemeClr val="bg1"/>
                </a:solidFill>
                <a:latin typeface="Raleway" panose="020B0503030101060003" pitchFamily="34" charset="77"/>
              </a:rPr>
              <a:t>To style single unique element.</a:t>
            </a:r>
          </a:p>
        </p:txBody>
      </p:sp>
    </p:spTree>
    <p:extLst>
      <p:ext uri="{BB962C8B-B14F-4D97-AF65-F5344CB8AC3E}">
        <p14:creationId xmlns:p14="http://schemas.microsoft.com/office/powerpoint/2010/main" val="3486973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89">
            <a:extLst>
              <a:ext uri="{FF2B5EF4-FFF2-40B4-BE49-F238E27FC236}">
                <a16:creationId xmlns:a16="http://schemas.microsoft.com/office/drawing/2014/main" id="{49FBA5FB-8D34-EC48-8D96-9008310D63C2}"/>
              </a:ext>
            </a:extLst>
          </p:cNvPr>
          <p:cNvSpPr txBox="1">
            <a:spLocks/>
          </p:cNvSpPr>
          <p:nvPr/>
        </p:nvSpPr>
        <p:spPr>
          <a:xfrm>
            <a:off x="1932856" y="383537"/>
            <a:ext cx="5499652" cy="690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MY" sz="4000" dirty="0">
                <a:latin typeface="Montserrat" pitchFamily="2" charset="77"/>
              </a:rPr>
              <a:t>Class &amp; ID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12D875-63AF-3646-9ED7-1F6B3F56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838" y="937480"/>
            <a:ext cx="5700670" cy="420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57977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829021" y="2536152"/>
            <a:ext cx="7348928" cy="11891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sz="7200" dirty="0">
                <a:solidFill>
                  <a:srgbClr val="33CCCC"/>
                </a:solidFill>
                <a:latin typeface="Montserrat" pitchFamily="2" charset="77"/>
              </a:rPr>
              <a:t>COM</a:t>
            </a:r>
            <a:r>
              <a:rPr lang="en" sz="7200" dirty="0">
                <a:solidFill>
                  <a:srgbClr val="33CCFF"/>
                </a:solidFill>
                <a:latin typeface="Montserrat" pitchFamily="2" charset="77"/>
              </a:rPr>
              <a:t>MON</a:t>
            </a:r>
            <a:r>
              <a:rPr lang="en" sz="7200" dirty="0">
                <a:solidFill>
                  <a:srgbClr val="6699FF"/>
                </a:solidFill>
                <a:latin typeface="Montserrat" pitchFamily="2" charset="77"/>
              </a:rPr>
              <a:t>LY</a:t>
            </a:r>
            <a:br>
              <a:rPr lang="en" sz="7200" dirty="0">
                <a:solidFill>
                  <a:srgbClr val="6699FF"/>
                </a:solidFill>
                <a:latin typeface="Montserrat" pitchFamily="2" charset="77"/>
              </a:rPr>
            </a:br>
            <a:r>
              <a:rPr lang="en" sz="7200" dirty="0">
                <a:solidFill>
                  <a:srgbClr val="33CCCC"/>
                </a:solidFill>
                <a:latin typeface="Montserrat" pitchFamily="2" charset="77"/>
              </a:rPr>
              <a:t>U</a:t>
            </a:r>
            <a:r>
              <a:rPr lang="en" sz="7200" dirty="0">
                <a:solidFill>
                  <a:srgbClr val="33CCFF"/>
                </a:solidFill>
                <a:latin typeface="Montserrat" pitchFamily="2" charset="77"/>
              </a:rPr>
              <a:t>SE</a:t>
            </a:r>
            <a:r>
              <a:rPr lang="en" sz="7200" dirty="0">
                <a:solidFill>
                  <a:srgbClr val="6699FF"/>
                </a:solidFill>
                <a:latin typeface="Montserrat" pitchFamily="2" charset="77"/>
              </a:rPr>
              <a:t>D</a:t>
            </a:r>
            <a:br>
              <a:rPr lang="en" sz="7200" dirty="0">
                <a:solidFill>
                  <a:srgbClr val="6699FF"/>
                </a:solidFill>
                <a:latin typeface="Montserrat" pitchFamily="2" charset="77"/>
              </a:rPr>
            </a:br>
            <a:r>
              <a:rPr lang="en" sz="7200" dirty="0">
                <a:solidFill>
                  <a:srgbClr val="33CCCC"/>
                </a:solidFill>
                <a:latin typeface="Montserrat" pitchFamily="2" charset="77"/>
              </a:rPr>
              <a:t>C</a:t>
            </a:r>
            <a:r>
              <a:rPr lang="en" sz="7200" dirty="0">
                <a:solidFill>
                  <a:srgbClr val="33CCFF"/>
                </a:solidFill>
                <a:latin typeface="Montserrat" pitchFamily="2" charset="77"/>
              </a:rPr>
              <a:t>S</a:t>
            </a:r>
            <a:r>
              <a:rPr lang="en" sz="7200" dirty="0">
                <a:solidFill>
                  <a:srgbClr val="6699FF"/>
                </a:solidFill>
                <a:latin typeface="Montserrat" pitchFamily="2" charset="77"/>
              </a:rPr>
              <a:t>S</a:t>
            </a:r>
            <a:endParaRPr sz="7200" dirty="0">
              <a:solidFill>
                <a:srgbClr val="6699FF"/>
              </a:solidFill>
              <a:latin typeface="Montserrat" pitchFamily="2" charset="77"/>
            </a:endParaRPr>
          </a:p>
        </p:txBody>
      </p:sp>
      <p:grpSp>
        <p:nvGrpSpPr>
          <p:cNvPr id="10" name="Shape 227">
            <a:extLst>
              <a:ext uri="{FF2B5EF4-FFF2-40B4-BE49-F238E27FC236}">
                <a16:creationId xmlns:a16="http://schemas.microsoft.com/office/drawing/2014/main" id="{B04ADF2E-5B81-374F-92A9-39E488F5E26A}"/>
              </a:ext>
            </a:extLst>
          </p:cNvPr>
          <p:cNvGrpSpPr/>
          <p:nvPr/>
        </p:nvGrpSpPr>
        <p:grpSpPr>
          <a:xfrm rot="18911576">
            <a:off x="4155515" y="3869441"/>
            <a:ext cx="695943" cy="695983"/>
            <a:chOff x="570875" y="4322250"/>
            <a:chExt cx="443300" cy="443325"/>
          </a:xfrm>
        </p:grpSpPr>
        <p:sp>
          <p:nvSpPr>
            <p:cNvPr id="11" name="Shape 228">
              <a:extLst>
                <a:ext uri="{FF2B5EF4-FFF2-40B4-BE49-F238E27FC236}">
                  <a16:creationId xmlns:a16="http://schemas.microsoft.com/office/drawing/2014/main" id="{2B4DEEB6-2512-5A42-BB78-02490ABABDF3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229">
              <a:extLst>
                <a:ext uri="{FF2B5EF4-FFF2-40B4-BE49-F238E27FC236}">
                  <a16:creationId xmlns:a16="http://schemas.microsoft.com/office/drawing/2014/main" id="{27D4CC59-5C5F-9B42-9991-B26BE88F889F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230">
              <a:extLst>
                <a:ext uri="{FF2B5EF4-FFF2-40B4-BE49-F238E27FC236}">
                  <a16:creationId xmlns:a16="http://schemas.microsoft.com/office/drawing/2014/main" id="{94516AF5-1AC2-1043-B575-6E54F5A53F0D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231">
              <a:extLst>
                <a:ext uri="{FF2B5EF4-FFF2-40B4-BE49-F238E27FC236}">
                  <a16:creationId xmlns:a16="http://schemas.microsoft.com/office/drawing/2014/main" id="{9532C268-33D2-2547-AF6B-9D22B34DD233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16">
            <a:extLst>
              <a:ext uri="{FF2B5EF4-FFF2-40B4-BE49-F238E27FC236}">
                <a16:creationId xmlns:a16="http://schemas.microsoft.com/office/drawing/2014/main" id="{C4BF3531-6FD6-A542-8065-60043F78F205}"/>
              </a:ext>
            </a:extLst>
          </p:cNvPr>
          <p:cNvSpPr txBox="1">
            <a:spLocks/>
          </p:cNvSpPr>
          <p:nvPr/>
        </p:nvSpPr>
        <p:spPr>
          <a:xfrm>
            <a:off x="-44287" y="-30480"/>
            <a:ext cx="2952379" cy="1694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" sz="1400" dirty="0">
                <a:solidFill>
                  <a:srgbClr val="33CCCC"/>
                </a:solidFill>
                <a:latin typeface="Montserrat" pitchFamily="2" charset="77"/>
              </a:rPr>
              <a:t>COM</a:t>
            </a:r>
            <a:r>
              <a:rPr lang="en" sz="1400" dirty="0">
                <a:latin typeface="Montserrat" pitchFamily="2" charset="77"/>
              </a:rPr>
              <a:t>MON</a:t>
            </a:r>
            <a:r>
              <a:rPr lang="en" sz="1400" dirty="0">
                <a:solidFill>
                  <a:srgbClr val="6699FF"/>
                </a:solidFill>
                <a:latin typeface="Montserrat" pitchFamily="2" charset="77"/>
              </a:rPr>
              <a:t>LY</a:t>
            </a:r>
            <a:br>
              <a:rPr lang="en" sz="1400" dirty="0">
                <a:solidFill>
                  <a:srgbClr val="6699FF"/>
                </a:solidFill>
                <a:latin typeface="Montserrat" pitchFamily="2" charset="77"/>
              </a:rPr>
            </a:br>
            <a:r>
              <a:rPr lang="en" sz="1400" dirty="0">
                <a:solidFill>
                  <a:srgbClr val="33CCCC"/>
                </a:solidFill>
                <a:latin typeface="Montserrat" pitchFamily="2" charset="77"/>
              </a:rPr>
              <a:t>U</a:t>
            </a:r>
            <a:r>
              <a:rPr lang="en" sz="1400" dirty="0">
                <a:latin typeface="Montserrat" pitchFamily="2" charset="77"/>
              </a:rPr>
              <a:t>SE</a:t>
            </a:r>
            <a:r>
              <a:rPr lang="en" sz="1400" dirty="0">
                <a:solidFill>
                  <a:srgbClr val="6699FF"/>
                </a:solidFill>
                <a:latin typeface="Montserrat" pitchFamily="2" charset="77"/>
              </a:rPr>
              <a:t>D</a:t>
            </a:r>
            <a:br>
              <a:rPr lang="en" sz="1400" dirty="0">
                <a:solidFill>
                  <a:srgbClr val="6699FF"/>
                </a:solidFill>
                <a:latin typeface="Montserrat" pitchFamily="2" charset="77"/>
              </a:rPr>
            </a:br>
            <a:r>
              <a:rPr lang="en" sz="1400" dirty="0">
                <a:solidFill>
                  <a:srgbClr val="33CCCC"/>
                </a:solidFill>
                <a:latin typeface="Montserrat" pitchFamily="2" charset="77"/>
              </a:rPr>
              <a:t>C</a:t>
            </a:r>
            <a:r>
              <a:rPr lang="en" sz="1400" dirty="0">
                <a:latin typeface="Montserrat" pitchFamily="2" charset="77"/>
              </a:rPr>
              <a:t>S</a:t>
            </a:r>
            <a:r>
              <a:rPr lang="en" sz="1400" dirty="0">
                <a:solidFill>
                  <a:srgbClr val="6699FF"/>
                </a:solidFill>
                <a:latin typeface="Montserrat" pitchFamily="2" charset="77"/>
              </a:rPr>
              <a:t>S</a:t>
            </a:r>
            <a:endParaRPr lang="en-MY" sz="1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9" name="Shape 216">
            <a:extLst>
              <a:ext uri="{FF2B5EF4-FFF2-40B4-BE49-F238E27FC236}">
                <a16:creationId xmlns:a16="http://schemas.microsoft.com/office/drawing/2014/main" id="{3963B164-7014-5C48-91A6-9278718DD87B}"/>
              </a:ext>
            </a:extLst>
          </p:cNvPr>
          <p:cNvSpPr txBox="1">
            <a:spLocks/>
          </p:cNvSpPr>
          <p:nvPr/>
        </p:nvSpPr>
        <p:spPr>
          <a:xfrm>
            <a:off x="1036729" y="331811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2400" b="1" dirty="0">
                <a:solidFill>
                  <a:srgbClr val="FFCC00"/>
                </a:solidFill>
                <a:latin typeface="Montserrat" pitchFamily="2" charset="77"/>
              </a:rPr>
              <a:t>Text and fonts 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font-size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font-weight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font-family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text-align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text-decoration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5" name="Shape 216">
            <a:extLst>
              <a:ext uri="{FF2B5EF4-FFF2-40B4-BE49-F238E27FC236}">
                <a16:creationId xmlns:a16="http://schemas.microsoft.com/office/drawing/2014/main" id="{53848130-BF35-D34F-AC92-687F2030D116}"/>
              </a:ext>
            </a:extLst>
          </p:cNvPr>
          <p:cNvSpPr txBox="1">
            <a:spLocks/>
          </p:cNvSpPr>
          <p:nvPr/>
        </p:nvSpPr>
        <p:spPr>
          <a:xfrm>
            <a:off x="4300181" y="2774532"/>
            <a:ext cx="41216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2400" b="1" dirty="0">
                <a:solidFill>
                  <a:srgbClr val="FF6501"/>
                </a:solidFill>
                <a:latin typeface="Montserrat" pitchFamily="2" charset="77"/>
              </a:rPr>
              <a:t>Colors and Background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background-</a:t>
            </a:r>
            <a:r>
              <a:rPr lang="en-MY" sz="2000" dirty="0" err="1">
                <a:solidFill>
                  <a:schemeClr val="bg1"/>
                </a:solidFill>
                <a:latin typeface="Raleway" panose="020B0503030101060003" pitchFamily="34" charset="77"/>
              </a:rPr>
              <a:t>color</a:t>
            </a:r>
            <a:endParaRPr lang="en-MY" sz="20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 err="1">
                <a:solidFill>
                  <a:schemeClr val="bg1"/>
                </a:solidFill>
                <a:latin typeface="Raleway" panose="020B0503030101060003" pitchFamily="34" charset="77"/>
              </a:rPr>
              <a:t>color</a:t>
            </a:r>
            <a:endParaRPr lang="en-MY" sz="20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box-shadow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6" name="Shape 216">
            <a:extLst>
              <a:ext uri="{FF2B5EF4-FFF2-40B4-BE49-F238E27FC236}">
                <a16:creationId xmlns:a16="http://schemas.microsoft.com/office/drawing/2014/main" id="{9679E1C5-2F06-D44B-8A44-C2EE23361492}"/>
              </a:ext>
            </a:extLst>
          </p:cNvPr>
          <p:cNvSpPr txBox="1">
            <a:spLocks/>
          </p:cNvSpPr>
          <p:nvPr/>
        </p:nvSpPr>
        <p:spPr>
          <a:xfrm>
            <a:off x="1036729" y="2774532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Montserrat" pitchFamily="2" charset="77"/>
              </a:rPr>
              <a:t>Visual Formatting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width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height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display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7" name="Shape 216">
            <a:extLst>
              <a:ext uri="{FF2B5EF4-FFF2-40B4-BE49-F238E27FC236}">
                <a16:creationId xmlns:a16="http://schemas.microsoft.com/office/drawing/2014/main" id="{1DFFBA1B-809D-494F-99C5-05BAA80680B7}"/>
              </a:ext>
            </a:extLst>
          </p:cNvPr>
          <p:cNvSpPr txBox="1">
            <a:spLocks/>
          </p:cNvSpPr>
          <p:nvPr/>
        </p:nvSpPr>
        <p:spPr>
          <a:xfrm>
            <a:off x="4300181" y="331811"/>
            <a:ext cx="3263452" cy="248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2400" b="1" dirty="0">
                <a:solidFill>
                  <a:srgbClr val="55CFE8"/>
                </a:solidFill>
                <a:latin typeface="Montserrat" pitchFamily="2" charset="77"/>
              </a:rPr>
              <a:t>The Box Model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padding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margin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border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r>
              <a:rPr lang="en-MY" sz="2000" dirty="0">
                <a:solidFill>
                  <a:schemeClr val="bg1"/>
                </a:solidFill>
                <a:latin typeface="Raleway" panose="020B0503030101060003" pitchFamily="34" charset="77"/>
              </a:rPr>
              <a:t>border-radius</a:t>
            </a:r>
          </a:p>
          <a:p>
            <a:pPr algn="l">
              <a:spcBef>
                <a:spcPts val="600"/>
              </a:spcBef>
              <a:buSzPts val="2400"/>
              <a:buFont typeface="Hind"/>
              <a:buChar char="›"/>
            </a:pPr>
            <a:endParaRPr lang="en-MY" sz="24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57299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16">
            <a:extLst>
              <a:ext uri="{FF2B5EF4-FFF2-40B4-BE49-F238E27FC236}">
                <a16:creationId xmlns:a16="http://schemas.microsoft.com/office/drawing/2014/main" id="{40E3F98D-04E9-AF46-9B74-A14CCD92E0E1}"/>
              </a:ext>
            </a:extLst>
          </p:cNvPr>
          <p:cNvSpPr txBox="1">
            <a:spLocks/>
          </p:cNvSpPr>
          <p:nvPr/>
        </p:nvSpPr>
        <p:spPr>
          <a:xfrm>
            <a:off x="687824" y="156818"/>
            <a:ext cx="5413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3200" b="1" dirty="0">
                <a:solidFill>
                  <a:srgbClr val="FFCC00"/>
                </a:solidFill>
                <a:latin typeface="Montserrat" pitchFamily="2" charset="77"/>
              </a:rPr>
              <a:t>Display property</a:t>
            </a:r>
          </a:p>
          <a:p>
            <a:pPr marL="76200" indent="0" algn="l">
              <a:spcBef>
                <a:spcPts val="600"/>
              </a:spcBef>
              <a:buSzPts val="2400"/>
            </a:pPr>
            <a:endParaRPr lang="en-MY" sz="32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77C6FBD-3AAE-D54D-819C-E126F979B689}"/>
              </a:ext>
            </a:extLst>
          </p:cNvPr>
          <p:cNvSpPr/>
          <p:nvPr/>
        </p:nvSpPr>
        <p:spPr>
          <a:xfrm>
            <a:off x="4855095" y="1450897"/>
            <a:ext cx="1148755" cy="342461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E5F371-D82E-0349-81A0-8343F6C503C7}"/>
              </a:ext>
            </a:extLst>
          </p:cNvPr>
          <p:cNvSpPr/>
          <p:nvPr/>
        </p:nvSpPr>
        <p:spPr>
          <a:xfrm>
            <a:off x="6101396" y="1450896"/>
            <a:ext cx="1172090" cy="34246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FAF3D0-3AB9-CF42-97D9-6A0CE1B25230}"/>
              </a:ext>
            </a:extLst>
          </p:cNvPr>
          <p:cNvSpPr/>
          <p:nvPr/>
        </p:nvSpPr>
        <p:spPr>
          <a:xfrm>
            <a:off x="4855096" y="2180802"/>
            <a:ext cx="617127" cy="5765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C458295-52EA-2E43-8748-73BDC32115D8}"/>
              </a:ext>
            </a:extLst>
          </p:cNvPr>
          <p:cNvSpPr/>
          <p:nvPr/>
        </p:nvSpPr>
        <p:spPr>
          <a:xfrm>
            <a:off x="4855096" y="2843210"/>
            <a:ext cx="617127" cy="60322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4D2C9-D863-EB43-9205-0D2D60034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6972"/>
            <a:ext cx="5063649" cy="438253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382D1E7-177C-F141-ABE3-6CDF6E47457C}"/>
              </a:ext>
            </a:extLst>
          </p:cNvPr>
          <p:cNvSpPr/>
          <p:nvPr/>
        </p:nvSpPr>
        <p:spPr>
          <a:xfrm>
            <a:off x="4855096" y="3776392"/>
            <a:ext cx="617127" cy="576575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89EA14-3A5C-AF46-9FA7-E2DA8502A233}"/>
              </a:ext>
            </a:extLst>
          </p:cNvPr>
          <p:cNvSpPr/>
          <p:nvPr/>
        </p:nvSpPr>
        <p:spPr>
          <a:xfrm>
            <a:off x="5560389" y="3763068"/>
            <a:ext cx="617127" cy="60322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75317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21">
            <a:extLst>
              <a:ext uri="{FF2B5EF4-FFF2-40B4-BE49-F238E27FC236}">
                <a16:creationId xmlns:a16="http://schemas.microsoft.com/office/drawing/2014/main" id="{195AB014-40AD-C443-BC67-A339FB28F53D}"/>
              </a:ext>
            </a:extLst>
          </p:cNvPr>
          <p:cNvSpPr txBox="1">
            <a:spLocks/>
          </p:cNvSpPr>
          <p:nvPr/>
        </p:nvSpPr>
        <p:spPr>
          <a:xfrm>
            <a:off x="1412901" y="2066046"/>
            <a:ext cx="6091181" cy="1260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lnSpc>
                <a:spcPts val="8040"/>
              </a:lnSpc>
            </a:pPr>
            <a:br>
              <a:rPr lang="en-MY" sz="7200" dirty="0"/>
            </a:br>
            <a:r>
              <a:rPr lang="en-MY" sz="6000" dirty="0">
                <a:latin typeface="Montserrat" pitchFamily="2" charset="77"/>
              </a:rPr>
              <a:t>What is CSS?</a:t>
            </a:r>
            <a:endParaRPr lang="en-MY" sz="7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66308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4C5112-A43B-6740-A5AD-56A50D8B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879" y="452836"/>
            <a:ext cx="4572000" cy="4375355"/>
          </a:xfrm>
          <a:prstGeom prst="rect">
            <a:avLst/>
          </a:prstGeom>
        </p:spPr>
      </p:pic>
      <p:sp>
        <p:nvSpPr>
          <p:cNvPr id="6" name="Shape 216">
            <a:extLst>
              <a:ext uri="{FF2B5EF4-FFF2-40B4-BE49-F238E27FC236}">
                <a16:creationId xmlns:a16="http://schemas.microsoft.com/office/drawing/2014/main" id="{EDF5BBCA-D78C-7941-8F5B-081DCBC760CF}"/>
              </a:ext>
            </a:extLst>
          </p:cNvPr>
          <p:cNvSpPr txBox="1">
            <a:spLocks/>
          </p:cNvSpPr>
          <p:nvPr/>
        </p:nvSpPr>
        <p:spPr>
          <a:xfrm>
            <a:off x="0" y="-50419"/>
            <a:ext cx="3218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3200" b="1" dirty="0">
                <a:solidFill>
                  <a:srgbClr val="FFCC00"/>
                </a:solidFill>
                <a:latin typeface="Montserrat" pitchFamily="2" charset="77"/>
              </a:rPr>
              <a:t>Margin &amp; Padding</a:t>
            </a:r>
          </a:p>
          <a:p>
            <a:pPr marL="76200" indent="0" algn="l">
              <a:spcBef>
                <a:spcPts val="600"/>
              </a:spcBef>
              <a:buSzPts val="2400"/>
            </a:pPr>
            <a:endParaRPr lang="en-MY" sz="32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19926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16">
            <a:extLst>
              <a:ext uri="{FF2B5EF4-FFF2-40B4-BE49-F238E27FC236}">
                <a16:creationId xmlns:a16="http://schemas.microsoft.com/office/drawing/2014/main" id="{40E3F98D-04E9-AF46-9B74-A14CCD92E0E1}"/>
              </a:ext>
            </a:extLst>
          </p:cNvPr>
          <p:cNvSpPr txBox="1">
            <a:spLocks/>
          </p:cNvSpPr>
          <p:nvPr/>
        </p:nvSpPr>
        <p:spPr>
          <a:xfrm>
            <a:off x="0" y="158662"/>
            <a:ext cx="3218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3200" b="1" dirty="0">
                <a:solidFill>
                  <a:srgbClr val="FFCC00"/>
                </a:solidFill>
                <a:latin typeface="Montserrat" pitchFamily="2" charset="77"/>
              </a:rPr>
              <a:t>Margin &amp; Padding</a:t>
            </a:r>
          </a:p>
        </p:txBody>
      </p:sp>
      <p:sp>
        <p:nvSpPr>
          <p:cNvPr id="6" name="Shape 216">
            <a:extLst>
              <a:ext uri="{FF2B5EF4-FFF2-40B4-BE49-F238E27FC236}">
                <a16:creationId xmlns:a16="http://schemas.microsoft.com/office/drawing/2014/main" id="{4BDD4C99-7F5C-0342-9B9E-B894233D4F1C}"/>
              </a:ext>
            </a:extLst>
          </p:cNvPr>
          <p:cNvSpPr txBox="1">
            <a:spLocks/>
          </p:cNvSpPr>
          <p:nvPr/>
        </p:nvSpPr>
        <p:spPr>
          <a:xfrm>
            <a:off x="64736" y="1113485"/>
            <a:ext cx="3218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2000" b="1" dirty="0">
                <a:solidFill>
                  <a:srgbClr val="55CFE8"/>
                </a:solidFill>
                <a:latin typeface="Montserrat" pitchFamily="2" charset="77"/>
              </a:rPr>
              <a:t>values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576A1E-417F-F946-9309-F9D05C008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36" y="2665193"/>
            <a:ext cx="5721069" cy="2882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531685-EFDB-DA4A-AE04-9294774B7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746" y="-64737"/>
            <a:ext cx="5368898" cy="382449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252DF6-F5DA-EB41-A337-FCC6E0BE1F91}"/>
              </a:ext>
            </a:extLst>
          </p:cNvPr>
          <p:cNvCxnSpPr/>
          <p:nvPr/>
        </p:nvCxnSpPr>
        <p:spPr>
          <a:xfrm>
            <a:off x="5049430" y="3390563"/>
            <a:ext cx="0" cy="1942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BE921DA-F84F-AE49-8062-59946F58A918}"/>
              </a:ext>
            </a:extLst>
          </p:cNvPr>
          <p:cNvCxnSpPr/>
          <p:nvPr/>
        </p:nvCxnSpPr>
        <p:spPr>
          <a:xfrm>
            <a:off x="5656333" y="3681876"/>
            <a:ext cx="2346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B0EB10-F226-0F46-B16F-434051CEFA0D}"/>
              </a:ext>
            </a:extLst>
          </p:cNvPr>
          <p:cNvCxnSpPr/>
          <p:nvPr/>
        </p:nvCxnSpPr>
        <p:spPr>
          <a:xfrm>
            <a:off x="5049430" y="3759761"/>
            <a:ext cx="0" cy="12492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34E9D62-FD1F-5B46-B65F-877D59C6AB39}"/>
              </a:ext>
            </a:extLst>
          </p:cNvPr>
          <p:cNvCxnSpPr>
            <a:cxnSpLocks/>
          </p:cNvCxnSpPr>
          <p:nvPr/>
        </p:nvCxnSpPr>
        <p:spPr>
          <a:xfrm flipH="1" flipV="1">
            <a:off x="2646097" y="3633325"/>
            <a:ext cx="1691234" cy="80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178F77-9C69-4842-A139-5CF4FEB5F0BF}"/>
              </a:ext>
            </a:extLst>
          </p:cNvPr>
          <p:cNvCxnSpPr/>
          <p:nvPr/>
        </p:nvCxnSpPr>
        <p:spPr>
          <a:xfrm>
            <a:off x="5947646" y="3681876"/>
            <a:ext cx="8739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31D1291-9281-194F-8FB7-FF5F35BA4C0B}"/>
              </a:ext>
            </a:extLst>
          </p:cNvPr>
          <p:cNvCxnSpPr/>
          <p:nvPr/>
        </p:nvCxnSpPr>
        <p:spPr>
          <a:xfrm flipH="1">
            <a:off x="1869260" y="3641416"/>
            <a:ext cx="6878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07AEDF0-7B71-AD43-8F48-44678BE1824D}"/>
              </a:ext>
            </a:extLst>
          </p:cNvPr>
          <p:cNvSpPr txBox="1"/>
          <p:nvPr/>
        </p:nvSpPr>
        <p:spPr>
          <a:xfrm>
            <a:off x="3195325" y="3584772"/>
            <a:ext cx="592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90px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3ECC94-15DD-F440-9EB1-C73EEAA2E51C}"/>
              </a:ext>
            </a:extLst>
          </p:cNvPr>
          <p:cNvSpPr txBox="1"/>
          <p:nvPr/>
        </p:nvSpPr>
        <p:spPr>
          <a:xfrm>
            <a:off x="5037292" y="3386308"/>
            <a:ext cx="592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5px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51068A-4A93-3D4A-A87C-436AA85C74DB}"/>
              </a:ext>
            </a:extLst>
          </p:cNvPr>
          <p:cNvSpPr txBox="1"/>
          <p:nvPr/>
        </p:nvSpPr>
        <p:spPr>
          <a:xfrm>
            <a:off x="4996831" y="4214427"/>
            <a:ext cx="592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60px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ECEFD2-92BA-954D-9D5F-F58A0E70F6DA}"/>
              </a:ext>
            </a:extLst>
          </p:cNvPr>
          <p:cNvSpPr txBox="1"/>
          <p:nvPr/>
        </p:nvSpPr>
        <p:spPr>
          <a:xfrm>
            <a:off x="5517164" y="3689968"/>
            <a:ext cx="592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10px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07ECEE-E7B1-1B49-B320-3AB4DDD32937}"/>
              </a:ext>
            </a:extLst>
          </p:cNvPr>
          <p:cNvSpPr txBox="1"/>
          <p:nvPr/>
        </p:nvSpPr>
        <p:spPr>
          <a:xfrm>
            <a:off x="2019406" y="3600956"/>
            <a:ext cx="592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30px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ABAC03-FCCD-F248-81DF-8936589FF3B0}"/>
              </a:ext>
            </a:extLst>
          </p:cNvPr>
          <p:cNvSpPr txBox="1"/>
          <p:nvPr/>
        </p:nvSpPr>
        <p:spPr>
          <a:xfrm>
            <a:off x="6181801" y="3633325"/>
            <a:ext cx="5927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30px</a:t>
            </a:r>
          </a:p>
        </p:txBody>
      </p:sp>
    </p:spTree>
    <p:extLst>
      <p:ext uri="{BB962C8B-B14F-4D97-AF65-F5344CB8AC3E}">
        <p14:creationId xmlns:p14="http://schemas.microsoft.com/office/powerpoint/2010/main" val="749004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16">
            <a:extLst>
              <a:ext uri="{FF2B5EF4-FFF2-40B4-BE49-F238E27FC236}">
                <a16:creationId xmlns:a16="http://schemas.microsoft.com/office/drawing/2014/main" id="{40E3F98D-04E9-AF46-9B74-A14CCD92E0E1}"/>
              </a:ext>
            </a:extLst>
          </p:cNvPr>
          <p:cNvSpPr txBox="1">
            <a:spLocks/>
          </p:cNvSpPr>
          <p:nvPr/>
        </p:nvSpPr>
        <p:spPr>
          <a:xfrm>
            <a:off x="0" y="158662"/>
            <a:ext cx="3218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3200" b="1" dirty="0">
                <a:solidFill>
                  <a:srgbClr val="FFCC00"/>
                </a:solidFill>
                <a:latin typeface="Montserrat" pitchFamily="2" charset="77"/>
              </a:rPr>
              <a:t>Box Shadow</a:t>
            </a:r>
          </a:p>
        </p:txBody>
      </p:sp>
      <p:sp>
        <p:nvSpPr>
          <p:cNvPr id="6" name="Shape 216">
            <a:extLst>
              <a:ext uri="{FF2B5EF4-FFF2-40B4-BE49-F238E27FC236}">
                <a16:creationId xmlns:a16="http://schemas.microsoft.com/office/drawing/2014/main" id="{4BDD4C99-7F5C-0342-9B9E-B894233D4F1C}"/>
              </a:ext>
            </a:extLst>
          </p:cNvPr>
          <p:cNvSpPr txBox="1">
            <a:spLocks/>
          </p:cNvSpPr>
          <p:nvPr/>
        </p:nvSpPr>
        <p:spPr>
          <a:xfrm>
            <a:off x="56644" y="636073"/>
            <a:ext cx="3218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2000" b="1" dirty="0">
                <a:solidFill>
                  <a:srgbClr val="55CFE8"/>
                </a:solidFill>
                <a:latin typeface="Montserrat" pitchFamily="2" charset="77"/>
              </a:rPr>
              <a:t>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80B3A-923A-394F-9931-19DEFB7DD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81" y="996150"/>
            <a:ext cx="6222024" cy="212224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738E92-CD1F-C24A-98AF-8AD3819BB3A1}"/>
              </a:ext>
            </a:extLst>
          </p:cNvPr>
          <p:cNvSpPr/>
          <p:nvPr/>
        </p:nvSpPr>
        <p:spPr>
          <a:xfrm>
            <a:off x="3659938" y="3478468"/>
            <a:ext cx="962952" cy="96295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3FF2A4B-FACF-1C48-B899-AE7802BBFD25}"/>
              </a:ext>
            </a:extLst>
          </p:cNvPr>
          <p:cNvSpPr/>
          <p:nvPr/>
        </p:nvSpPr>
        <p:spPr>
          <a:xfrm>
            <a:off x="3449708" y="3632800"/>
            <a:ext cx="962952" cy="96295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03F459-1FAA-864E-BC8C-DC98C59B4062}"/>
              </a:ext>
            </a:extLst>
          </p:cNvPr>
          <p:cNvCxnSpPr/>
          <p:nvPr/>
        </p:nvCxnSpPr>
        <p:spPr>
          <a:xfrm flipV="1">
            <a:off x="3218572" y="3537098"/>
            <a:ext cx="0" cy="90432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4A8CDC-9F55-FE4C-A376-455A38A957D9}"/>
              </a:ext>
            </a:extLst>
          </p:cNvPr>
          <p:cNvCxnSpPr>
            <a:cxnSpLocks/>
          </p:cNvCxnSpPr>
          <p:nvPr/>
        </p:nvCxnSpPr>
        <p:spPr>
          <a:xfrm>
            <a:off x="3659938" y="3282471"/>
            <a:ext cx="96295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216">
            <a:extLst>
              <a:ext uri="{FF2B5EF4-FFF2-40B4-BE49-F238E27FC236}">
                <a16:creationId xmlns:a16="http://schemas.microsoft.com/office/drawing/2014/main" id="{9D54450C-6EA3-E942-83F5-035FD7229E0D}"/>
              </a:ext>
            </a:extLst>
          </p:cNvPr>
          <p:cNvSpPr txBox="1">
            <a:spLocks/>
          </p:cNvSpPr>
          <p:nvPr/>
        </p:nvSpPr>
        <p:spPr>
          <a:xfrm>
            <a:off x="3384635" y="2875648"/>
            <a:ext cx="3218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1200" b="1" dirty="0">
                <a:solidFill>
                  <a:schemeClr val="bg1"/>
                </a:solidFill>
                <a:latin typeface="Montserrat" pitchFamily="2" charset="77"/>
              </a:rPr>
              <a:t>Horizontal offset</a:t>
            </a:r>
          </a:p>
        </p:txBody>
      </p:sp>
      <p:sp>
        <p:nvSpPr>
          <p:cNvPr id="13" name="Shape 216">
            <a:extLst>
              <a:ext uri="{FF2B5EF4-FFF2-40B4-BE49-F238E27FC236}">
                <a16:creationId xmlns:a16="http://schemas.microsoft.com/office/drawing/2014/main" id="{3E685EA2-B1F4-0848-970D-274488C7D83B}"/>
              </a:ext>
            </a:extLst>
          </p:cNvPr>
          <p:cNvSpPr txBox="1">
            <a:spLocks/>
          </p:cNvSpPr>
          <p:nvPr/>
        </p:nvSpPr>
        <p:spPr>
          <a:xfrm rot="16200000">
            <a:off x="1552924" y="2758314"/>
            <a:ext cx="3218572" cy="720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  <a:defRPr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 algn="l">
              <a:spcBef>
                <a:spcPts val="600"/>
              </a:spcBef>
              <a:buSzPts val="2400"/>
            </a:pPr>
            <a:r>
              <a:rPr lang="en-US" sz="1200" b="1" dirty="0">
                <a:solidFill>
                  <a:schemeClr val="bg1"/>
                </a:solidFill>
                <a:latin typeface="Montserrat" pitchFamily="2" charset="77"/>
              </a:rPr>
              <a:t>Vertical offset</a:t>
            </a:r>
          </a:p>
        </p:txBody>
      </p:sp>
    </p:spTree>
    <p:extLst>
      <p:ext uri="{BB962C8B-B14F-4D97-AF65-F5344CB8AC3E}">
        <p14:creationId xmlns:p14="http://schemas.microsoft.com/office/powerpoint/2010/main" val="1406142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dirty="0">
                <a:latin typeface="Raleway" panose="020B0503030101060003" pitchFamily="34" charset="77"/>
              </a:rPr>
              <a:t>Demonstration</a:t>
            </a:r>
            <a:endParaRPr dirty="0"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56967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C0F98A-B78B-3F4D-9B91-EE4B493E9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985" y="984841"/>
            <a:ext cx="4025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3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056451-8C1F-3F4B-B6FC-46CEA4119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526" y="240630"/>
            <a:ext cx="2975037" cy="4662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EC186A-FD44-804F-9436-5331950AF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36" y="1070810"/>
            <a:ext cx="4224163" cy="300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11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1707420" y="2222671"/>
            <a:ext cx="4894475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What is CSS?</a:t>
            </a:r>
            <a:endParaRPr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1682E-87BF-8A4F-B931-FBC5A4E1F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6225" y="2702513"/>
            <a:ext cx="5972100" cy="2764500"/>
          </a:xfrm>
        </p:spPr>
        <p:txBody>
          <a:bodyPr/>
          <a:lstStyle/>
          <a:p>
            <a:r>
              <a:rPr lang="en-US" dirty="0"/>
              <a:t>Add styles like font, color, spacing</a:t>
            </a:r>
          </a:p>
          <a:p>
            <a:r>
              <a:rPr lang="en-US" dirty="0"/>
              <a:t>A totally different language to HTML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888A1F-1A16-0A42-BCA0-1D03BCBC6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616" y="1605619"/>
            <a:ext cx="89154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E149B9-032A-C941-8F1C-42A706F5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32" y="1540622"/>
            <a:ext cx="7575117" cy="1334125"/>
          </a:xfrm>
          <a:prstGeom prst="rect">
            <a:avLst/>
          </a:prstGeom>
        </p:spPr>
      </p:pic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3059128" y="1063741"/>
            <a:ext cx="2466526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Recap HTML</a:t>
            </a:r>
            <a:endParaRPr dirty="0"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3670504" y="3025425"/>
            <a:ext cx="2121430" cy="6449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>
                <a:solidFill>
                  <a:srgbClr val="55CFE8"/>
                </a:solidFill>
                <a:latin typeface="Raleway" panose="020B0503030101060003" pitchFamily="34" charset="77"/>
              </a:rPr>
              <a:t>Element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E87AFBC-F829-CE40-9C93-711926D4341A}"/>
              </a:ext>
            </a:extLst>
          </p:cNvPr>
          <p:cNvSpPr/>
          <p:nvPr/>
        </p:nvSpPr>
        <p:spPr>
          <a:xfrm rot="16200000">
            <a:off x="4122180" y="-73198"/>
            <a:ext cx="257094" cy="6252521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306F835-E412-024C-90B1-15042EDCAA6E}"/>
              </a:ext>
            </a:extLst>
          </p:cNvPr>
          <p:cNvSpPr/>
          <p:nvPr/>
        </p:nvSpPr>
        <p:spPr>
          <a:xfrm rot="16200000">
            <a:off x="3446401" y="517842"/>
            <a:ext cx="224702" cy="3954161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216">
            <a:extLst>
              <a:ext uri="{FF2B5EF4-FFF2-40B4-BE49-F238E27FC236}">
                <a16:creationId xmlns:a16="http://schemas.microsoft.com/office/drawing/2014/main" id="{1FA5DAF9-33EE-B048-8F47-D14687103674}"/>
              </a:ext>
            </a:extLst>
          </p:cNvPr>
          <p:cNvSpPr txBox="1">
            <a:spLocks/>
          </p:cNvSpPr>
          <p:nvPr/>
        </p:nvSpPr>
        <p:spPr>
          <a:xfrm>
            <a:off x="2961843" y="2448488"/>
            <a:ext cx="1781733" cy="196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>
              <a:buFont typeface="Hind"/>
              <a:buNone/>
            </a:pPr>
            <a:r>
              <a:rPr lang="en-US" sz="1600" dirty="0">
                <a:solidFill>
                  <a:srgbClr val="FFD67A"/>
                </a:solidFill>
                <a:latin typeface="Raleway" panose="020B0503030101060003" pitchFamily="34" charset="77"/>
              </a:rPr>
              <a:t>Attribute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9DBA896-AB3F-1E40-AB10-33F1050543F8}"/>
              </a:ext>
            </a:extLst>
          </p:cNvPr>
          <p:cNvSpPr/>
          <p:nvPr/>
        </p:nvSpPr>
        <p:spPr>
          <a:xfrm rot="16200000">
            <a:off x="6229638" y="2142828"/>
            <a:ext cx="175665" cy="673365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16">
            <a:extLst>
              <a:ext uri="{FF2B5EF4-FFF2-40B4-BE49-F238E27FC236}">
                <a16:creationId xmlns:a16="http://schemas.microsoft.com/office/drawing/2014/main" id="{C8AB8495-6371-B54E-8916-B4BE2EB108FE}"/>
              </a:ext>
            </a:extLst>
          </p:cNvPr>
          <p:cNvSpPr txBox="1">
            <a:spLocks/>
          </p:cNvSpPr>
          <p:nvPr/>
        </p:nvSpPr>
        <p:spPr>
          <a:xfrm>
            <a:off x="5764695" y="2444357"/>
            <a:ext cx="1097280" cy="27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>
              <a:buFont typeface="Hind"/>
              <a:buNone/>
            </a:pPr>
            <a:r>
              <a:rPr lang="en-US" sz="1600" dirty="0">
                <a:solidFill>
                  <a:schemeClr val="bg1"/>
                </a:solidFill>
                <a:latin typeface="Raleway" panose="020B0503030101060003" pitchFamily="34" charset="77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88975330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build="p"/>
      <p:bldP spid="11" grpId="0" animBg="1"/>
      <p:bldP spid="15" grpId="0" animBg="1"/>
      <p:bldP spid="16" grpId="0" build="p"/>
      <p:bldP spid="12" grpId="0" animBg="1"/>
      <p:bldP spid="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15">
            <a:extLst>
              <a:ext uri="{FF2B5EF4-FFF2-40B4-BE49-F238E27FC236}">
                <a16:creationId xmlns:a16="http://schemas.microsoft.com/office/drawing/2014/main" id="{3788BE2D-209D-9642-977C-E942C311064B}"/>
              </a:ext>
            </a:extLst>
          </p:cNvPr>
          <p:cNvSpPr txBox="1">
            <a:spLocks/>
          </p:cNvSpPr>
          <p:nvPr/>
        </p:nvSpPr>
        <p:spPr>
          <a:xfrm>
            <a:off x="1709536" y="954047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-MY" sz="4400" dirty="0">
                <a:latin typeface="Montserrat" pitchFamily="2" charset="77"/>
              </a:rPr>
              <a:t>Inline Style Sheet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E026CE-D0D4-604E-9E3A-5C184EC27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1646" y="1432903"/>
            <a:ext cx="9674966" cy="2254283"/>
          </a:xfrm>
          <a:prstGeom prst="rect">
            <a:avLst/>
          </a:prstGeom>
        </p:spPr>
      </p:pic>
      <p:sp>
        <p:nvSpPr>
          <p:cNvPr id="13" name="Shape 215">
            <a:extLst>
              <a:ext uri="{FF2B5EF4-FFF2-40B4-BE49-F238E27FC236}">
                <a16:creationId xmlns:a16="http://schemas.microsoft.com/office/drawing/2014/main" id="{2E8D38C8-B404-4645-A098-FF79246AA039}"/>
              </a:ext>
            </a:extLst>
          </p:cNvPr>
          <p:cNvSpPr txBox="1">
            <a:spLocks/>
          </p:cNvSpPr>
          <p:nvPr/>
        </p:nvSpPr>
        <p:spPr>
          <a:xfrm>
            <a:off x="1009773" y="3530042"/>
            <a:ext cx="6954667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en-MY" dirty="0">
                <a:solidFill>
                  <a:srgbClr val="FFD67A"/>
                </a:solidFill>
              </a:rPr>
              <a:t>style</a:t>
            </a:r>
            <a:r>
              <a:rPr lang="en-MY" dirty="0"/>
              <a:t> attribute in HTML</a:t>
            </a:r>
          </a:p>
        </p:txBody>
      </p:sp>
      <p:sp>
        <p:nvSpPr>
          <p:cNvPr id="22" name="Shape 216">
            <a:extLst>
              <a:ext uri="{FF2B5EF4-FFF2-40B4-BE49-F238E27FC236}">
                <a16:creationId xmlns:a16="http://schemas.microsoft.com/office/drawing/2014/main" id="{6A0DD9B6-0F14-F944-A920-5CF2B8FA29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4642" y="2668015"/>
            <a:ext cx="1490472" cy="471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US" sz="1600" dirty="0">
                <a:latin typeface="Raleway" panose="020B0503030101060003" pitchFamily="34" charset="77"/>
              </a:rPr>
              <a:t>property</a:t>
            </a:r>
            <a:endParaRPr sz="1600" dirty="0">
              <a:latin typeface="Raleway" panose="020B0503030101060003" pitchFamily="34" charset="77"/>
            </a:endParaRPr>
          </a:p>
        </p:txBody>
      </p:sp>
      <p:sp>
        <p:nvSpPr>
          <p:cNvPr id="23" name="Shape 216">
            <a:extLst>
              <a:ext uri="{FF2B5EF4-FFF2-40B4-BE49-F238E27FC236}">
                <a16:creationId xmlns:a16="http://schemas.microsoft.com/office/drawing/2014/main" id="{7ED7CCCD-2B88-E343-97F7-5C1BCA0DF31B}"/>
              </a:ext>
            </a:extLst>
          </p:cNvPr>
          <p:cNvSpPr txBox="1">
            <a:spLocks/>
          </p:cNvSpPr>
          <p:nvPr/>
        </p:nvSpPr>
        <p:spPr>
          <a:xfrm>
            <a:off x="3938467" y="2685523"/>
            <a:ext cx="1097280" cy="27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76200" indent="0">
              <a:buFont typeface="Hind"/>
              <a:buNone/>
            </a:pPr>
            <a:r>
              <a:rPr lang="en-US" sz="1600" dirty="0">
                <a:latin typeface="Raleway" panose="020B0503030101060003" pitchFamily="34" charset="77"/>
              </a:rPr>
              <a:t>value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DD481A93-8BAE-9044-BA64-08FC2C558E75}"/>
              </a:ext>
            </a:extLst>
          </p:cNvPr>
          <p:cNvSpPr/>
          <p:nvPr/>
        </p:nvSpPr>
        <p:spPr>
          <a:xfrm rot="16200000">
            <a:off x="2934631" y="2080588"/>
            <a:ext cx="185194" cy="1345172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2EECEF4B-F965-F14B-A431-0C8CE85D3277}"/>
              </a:ext>
            </a:extLst>
          </p:cNvPr>
          <p:cNvSpPr/>
          <p:nvPr/>
        </p:nvSpPr>
        <p:spPr>
          <a:xfrm rot="16200000">
            <a:off x="4229917" y="2275774"/>
            <a:ext cx="165926" cy="935531"/>
          </a:xfrm>
          <a:prstGeom prst="lef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12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15">
            <a:extLst>
              <a:ext uri="{FF2B5EF4-FFF2-40B4-BE49-F238E27FC236}">
                <a16:creationId xmlns:a16="http://schemas.microsoft.com/office/drawing/2014/main" id="{6A9102BE-7284-D343-B085-34A1E29E44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6274" y="1528611"/>
            <a:ext cx="7079177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FFD67A"/>
                </a:solidFill>
              </a:rPr>
              <a:t>It will look like a mess</a:t>
            </a:r>
            <a:endParaRPr sz="5400" dirty="0">
              <a:solidFill>
                <a:srgbClr val="FFD67A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D07D21-261C-4347-A554-7EA6504C6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2" y="1846611"/>
            <a:ext cx="9144000" cy="283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3161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Dumain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7875</TotalTime>
  <Words>499</Words>
  <Application>Microsoft Macintosh PowerPoint</Application>
  <PresentationFormat>On-screen Show (16:9)</PresentationFormat>
  <Paragraphs>129</Paragraphs>
  <Slides>33</Slides>
  <Notes>33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Hind</vt:lpstr>
      <vt:lpstr>Montserrat</vt:lpstr>
      <vt:lpstr>Raleway</vt:lpstr>
      <vt:lpstr>Calibri</vt:lpstr>
      <vt:lpstr>Arial</vt:lpstr>
      <vt:lpstr>Dumaine</vt:lpstr>
      <vt:lpstr> WORKSHOP</vt:lpstr>
      <vt:lpstr>PowerPoint Presentation</vt:lpstr>
      <vt:lpstr>PowerPoint Presentation</vt:lpstr>
      <vt:lpstr>PowerPoint Presentation</vt:lpstr>
      <vt:lpstr>PowerPoint Presentation</vt:lpstr>
      <vt:lpstr>What is CSS?</vt:lpstr>
      <vt:lpstr>Recap HTML</vt:lpstr>
      <vt:lpstr>PowerPoint Presentation</vt:lpstr>
      <vt:lpstr>It will look like a mess</vt:lpstr>
      <vt:lpstr>But inline would look like a mess too, right?</vt:lpstr>
      <vt:lpstr>Types of CSS</vt:lpstr>
      <vt:lpstr>Inline Style Sheet</vt:lpstr>
      <vt:lpstr>PowerPoint Presentation</vt:lpstr>
      <vt:lpstr>Embedded Style Sheet</vt:lpstr>
      <vt:lpstr>CSS format</vt:lpstr>
      <vt:lpstr>PowerPoint Presentation</vt:lpstr>
      <vt:lpstr>PowerPoint Presentation</vt:lpstr>
      <vt:lpstr>PowerPoint Presentation</vt:lpstr>
      <vt:lpstr>External Style Sheet</vt:lpstr>
      <vt:lpstr>Hexadecimal Colors</vt:lpstr>
      <vt:lpstr>Comparing Hex with RGB</vt:lpstr>
      <vt:lpstr>PowerPoint Presentation</vt:lpstr>
      <vt:lpstr>Quiz  </vt:lpstr>
      <vt:lpstr>PowerPoint Presentation</vt:lpstr>
      <vt:lpstr>PowerPoint Presentation</vt:lpstr>
      <vt:lpstr>PowerPoint Presentation</vt:lpstr>
      <vt:lpstr>COMMONLY USED CSS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 WORKSHOP</dc:title>
  <cp:lastModifiedBy>LEE WEI FAN</cp:lastModifiedBy>
  <cp:revision>82</cp:revision>
  <cp:lastPrinted>2018-04-17T08:43:24Z</cp:lastPrinted>
  <dcterms:modified xsi:type="dcterms:W3CDTF">2018-04-17T08:45:43Z</dcterms:modified>
</cp:coreProperties>
</file>